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349" r:id="rId2"/>
    <p:sldId id="365" r:id="rId3"/>
    <p:sldId id="387" r:id="rId4"/>
    <p:sldId id="374" r:id="rId5"/>
    <p:sldId id="366" r:id="rId6"/>
    <p:sldId id="367" r:id="rId7"/>
    <p:sldId id="368" r:id="rId8"/>
    <p:sldId id="370" r:id="rId9"/>
    <p:sldId id="389" r:id="rId10"/>
    <p:sldId id="393" r:id="rId11"/>
    <p:sldId id="390" r:id="rId12"/>
    <p:sldId id="382" r:id="rId13"/>
    <p:sldId id="391" r:id="rId14"/>
    <p:sldId id="410" r:id="rId15"/>
    <p:sldId id="411" r:id="rId16"/>
    <p:sldId id="412" r:id="rId17"/>
    <p:sldId id="413" r:id="rId18"/>
    <p:sldId id="394" r:id="rId19"/>
    <p:sldId id="397" r:id="rId20"/>
    <p:sldId id="395" r:id="rId21"/>
    <p:sldId id="396" r:id="rId22"/>
    <p:sldId id="398" r:id="rId23"/>
    <p:sldId id="404" r:id="rId24"/>
    <p:sldId id="402" r:id="rId25"/>
    <p:sldId id="400" r:id="rId26"/>
    <p:sldId id="428" r:id="rId27"/>
    <p:sldId id="403" r:id="rId28"/>
    <p:sldId id="429" r:id="rId29"/>
    <p:sldId id="430" r:id="rId30"/>
    <p:sldId id="414" r:id="rId31"/>
    <p:sldId id="415" r:id="rId32"/>
    <p:sldId id="416" r:id="rId33"/>
    <p:sldId id="417" r:id="rId34"/>
    <p:sldId id="419" r:id="rId35"/>
    <p:sldId id="422" r:id="rId36"/>
    <p:sldId id="423" r:id="rId37"/>
    <p:sldId id="424" r:id="rId38"/>
    <p:sldId id="425" r:id="rId39"/>
    <p:sldId id="426" r:id="rId40"/>
    <p:sldId id="379" r:id="rId41"/>
    <p:sldId id="386" r:id="rId42"/>
    <p:sldId id="3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58"/>
    <a:srgbClr val="FF6600"/>
    <a:srgbClr val="571501"/>
    <a:srgbClr val="B5B5F1"/>
    <a:srgbClr val="D7D8FD"/>
    <a:srgbClr val="047009"/>
    <a:srgbClr val="B8086D"/>
    <a:srgbClr val="C04E00"/>
    <a:srgbClr val="CAE8AA"/>
    <a:srgbClr val="808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3899" autoAdjust="0"/>
  </p:normalViewPr>
  <p:slideViewPr>
    <p:cSldViewPr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1-06T08:51:27.5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95B87-123C-47A0-8AAA-B163CA3D865A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42940-C35E-4F14-92D1-7B947AF11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9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6F4C-EE21-4BED-B691-A829930CC45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11" y="1449305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11" y="1396721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11" y="2976650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3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71693-A62E-414D-BC70-A000020B4703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1D-170E-47D1-8A1B-7C236AA8D337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B66C4C-1F52-6B45-B91C-CE56E8B9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8"/>
            <a:ext cx="12017829" cy="5636099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2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9"/>
            <a:ext cx="10363200" cy="1338263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3" y="2376831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8" y="2341478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8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D2B4-5DE7-4027-941E-34D1C9870663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1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3A56-755C-41AB-A710-E1E40C2613C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B7F3C-6DF5-4A58-9A7C-22E8FA1C1638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62D5-C5CD-413C-B367-62BC24A5B7B5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1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873F-B74E-4DED-BA10-6DB7342887AE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1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6E7F-AE58-4426-AAEB-EB7E129F1D49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Project Review -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7" y="4650476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50" y="4773227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81" y="66677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9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1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087E90E-DE09-4089-B786-C718DB74F687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Project Review - I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EB2F0F4-58EC-4E39-AA52-7B0252CA9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58618" y="1462095"/>
            <a:ext cx="10972800" cy="1447799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Comic Sans MS"/>
              </a:rPr>
              <a:t>Efficient Encryption Approach Using Discrete-Time Chaotic Maps for Securing the Internet of Robotic Things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752600" y="2909894"/>
            <a:ext cx="8686800" cy="1447799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/>
          <a:p>
            <a:pPr lvl="0" algn="ctr"/>
            <a:r>
              <a:rPr lang="en-IN" sz="2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ea typeface="+mj-ea"/>
                <a:cs typeface="+mj-cs"/>
              </a:rPr>
              <a:t>Presented by,</a:t>
            </a:r>
          </a:p>
          <a:p>
            <a:pPr lvl="0" algn="ctr"/>
            <a:r>
              <a:rPr lang="en-IN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 Aakash S</a:t>
            </a:r>
          </a:p>
          <a:p>
            <a:pPr algn="ctr"/>
            <a:r>
              <a:rPr lang="en-IN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Armaan Sahoo</a:t>
            </a:r>
          </a:p>
          <a:p>
            <a:pPr algn="ctr"/>
            <a:r>
              <a:rPr lang="en-IN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 </a:t>
            </a:r>
            <a:r>
              <a:rPr lang="en-IN" sz="22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Anirudhan</a:t>
            </a:r>
            <a:r>
              <a:rPr lang="en-IN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 S 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4088" y="63569850"/>
              <a:ext cx="0" cy="0"/>
            </p14:xfrm>
          </p:contentPart>
        </mc:Choice>
        <mc:Fallback xmlns=""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4088" y="63569850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90500"/>
            <a:ext cx="10472928" cy="571500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Algorithms</a:t>
            </a:r>
            <a:r>
              <a:rPr lang="en-US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anose="02040604050505020304" pitchFamily="18" charset="0"/>
              </a:rPr>
              <a:t> </a:t>
            </a:r>
            <a:endParaRPr lang="en-IN" sz="36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CF2681-2BC3-443A-9A5A-EB4BCC3F3B3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9936" y="779928"/>
                <a:ext cx="11746992" cy="552939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IN" sz="2400" b="1" dirty="0"/>
                  <a:t>Algorithms mentioned: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IN" dirty="0"/>
                  <a:t>Pseudorandom generator(Hem Cubic Map and Ricker’s population Model)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IN" dirty="0"/>
                  <a:t>Encryption using cubic Map – Diffusion.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IN" dirty="0"/>
                  <a:t>Encryption using Ricker’s Population Model(Horizontal and Vertical swapping of pixels )</a:t>
                </a:r>
              </a:p>
              <a:p>
                <a:pPr marL="320040" lvl="1" indent="0" algn="just">
                  <a:lnSpc>
                    <a:spcPct val="110000"/>
                  </a:lnSpc>
                  <a:buNone/>
                </a:pPr>
                <a:endParaRPr lang="en-IN" dirty="0"/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IN" sz="2400" b="1" dirty="0"/>
                  <a:t>Formulas used: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IN" dirty="0"/>
                  <a:t>Hem Cubic Map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IN" dirty="0"/>
              </a:p>
              <a:p>
                <a:pPr lvl="1" algn="just">
                  <a:lnSpc>
                    <a:spcPct val="110000"/>
                  </a:lnSpc>
                </a:pPr>
                <a:r>
                  <a:rPr lang="en-IN" dirty="0"/>
                  <a:t>Ricker’s population Model	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IN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IN" dirty="0"/>
              </a:p>
              <a:p>
                <a:pPr algn="just"/>
                <a:endParaRPr lang="en-I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b="1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CF2681-2BC3-443A-9A5A-EB4BCC3F3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9936" y="779928"/>
                <a:ext cx="11746992" cy="5529391"/>
              </a:xfrm>
              <a:blipFill>
                <a:blip r:embed="rId2"/>
                <a:stretch>
                  <a:fillRect l="-778" t="-662" r="-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6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D772-8C7D-90ED-2CE8-2323F417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B6DD-2BE7-77CF-F874-5E7270BC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34" y="118268"/>
            <a:ext cx="9220224" cy="790452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PROPOSED TECHNIQUE</a:t>
            </a:r>
            <a:endParaRPr lang="en-IN" sz="3600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90D15-B3B9-E00A-D44C-FEFEBA72C4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1A691D-F38C-96B4-EE30-39EB1DCC2A10}"/>
              </a:ext>
            </a:extLst>
          </p:cNvPr>
          <p:cNvSpPr/>
          <p:nvPr/>
        </p:nvSpPr>
        <p:spPr>
          <a:xfrm>
            <a:off x="914400" y="2285999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ENCRYPTION USING </a:t>
            </a:r>
          </a:p>
          <a:p>
            <a:pPr algn="ctr"/>
            <a:r>
              <a:rPr lang="en-IN" dirty="0"/>
              <a:t>CUBIC MAP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D9EDA8-D1E3-EEBD-F43D-1CBA6A3274C3}"/>
              </a:ext>
            </a:extLst>
          </p:cNvPr>
          <p:cNvSpPr/>
          <p:nvPr/>
        </p:nvSpPr>
        <p:spPr>
          <a:xfrm>
            <a:off x="900953" y="961464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 IMAGE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CB8DB1-A134-E473-9977-CB31C6F6814B}"/>
              </a:ext>
            </a:extLst>
          </p:cNvPr>
          <p:cNvSpPr/>
          <p:nvPr/>
        </p:nvSpPr>
        <p:spPr>
          <a:xfrm>
            <a:off x="941294" y="3610534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ENCRYPTION USING </a:t>
            </a:r>
          </a:p>
          <a:p>
            <a:pPr algn="ctr"/>
            <a:r>
              <a:rPr lang="en-IN" dirty="0"/>
              <a:t>RICKER’S POPULATION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A66254-9B14-D7DD-41F2-CAF1BFC3FA13}"/>
              </a:ext>
            </a:extLst>
          </p:cNvPr>
          <p:cNvSpPr/>
          <p:nvPr/>
        </p:nvSpPr>
        <p:spPr>
          <a:xfrm>
            <a:off x="941294" y="4935069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ENCRYPTED IMAGE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8C7144-4AB3-4AC9-F485-D11017306DD8}"/>
              </a:ext>
            </a:extLst>
          </p:cNvPr>
          <p:cNvCxnSpPr>
            <a:cxnSpLocks/>
          </p:cNvCxnSpPr>
          <p:nvPr/>
        </p:nvCxnSpPr>
        <p:spPr>
          <a:xfrm>
            <a:off x="2670317" y="1905000"/>
            <a:ext cx="0" cy="304800"/>
          </a:xfrm>
          <a:prstGeom prst="straightConnector1">
            <a:avLst/>
          </a:prstGeom>
          <a:ln w="60325" cap="rnd">
            <a:solidFill>
              <a:schemeClr val="accent1">
                <a:shade val="60000"/>
                <a:satMod val="11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387166-F4B9-B3E5-2AD8-89F4B9A60D15}"/>
              </a:ext>
            </a:extLst>
          </p:cNvPr>
          <p:cNvCxnSpPr>
            <a:cxnSpLocks/>
          </p:cNvCxnSpPr>
          <p:nvPr/>
        </p:nvCxnSpPr>
        <p:spPr>
          <a:xfrm>
            <a:off x="2683764" y="3272213"/>
            <a:ext cx="0" cy="304800"/>
          </a:xfrm>
          <a:prstGeom prst="straightConnector1">
            <a:avLst/>
          </a:prstGeom>
          <a:ln w="60325" cap="rnd">
            <a:solidFill>
              <a:schemeClr val="accent1">
                <a:shade val="60000"/>
                <a:satMod val="11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C6B2E1-2356-F5F2-6D55-18BA6D2EFB59}"/>
              </a:ext>
            </a:extLst>
          </p:cNvPr>
          <p:cNvCxnSpPr>
            <a:cxnSpLocks/>
          </p:cNvCxnSpPr>
          <p:nvPr/>
        </p:nvCxnSpPr>
        <p:spPr>
          <a:xfrm>
            <a:off x="2687081" y="4572000"/>
            <a:ext cx="0" cy="304800"/>
          </a:xfrm>
          <a:prstGeom prst="straightConnector1">
            <a:avLst/>
          </a:prstGeom>
          <a:ln w="60325" cap="rnd">
            <a:solidFill>
              <a:schemeClr val="accent1">
                <a:shade val="60000"/>
                <a:satMod val="11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40742-3AAD-93CE-E83D-1A234875B377}"/>
              </a:ext>
            </a:extLst>
          </p:cNvPr>
          <p:cNvSpPr txBox="1"/>
          <p:nvPr/>
        </p:nvSpPr>
        <p:spPr>
          <a:xfrm>
            <a:off x="1415480" y="5806072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Encryption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601032F-5EB9-CABC-92A6-001CBB95DEE5}"/>
              </a:ext>
            </a:extLst>
          </p:cNvPr>
          <p:cNvSpPr/>
          <p:nvPr/>
        </p:nvSpPr>
        <p:spPr>
          <a:xfrm>
            <a:off x="6642847" y="2285999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DECRYPTION USING RICKER’S POPULATION MODEL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DA0E7E-A222-692C-5EFF-94C722BBA717}"/>
              </a:ext>
            </a:extLst>
          </p:cNvPr>
          <p:cNvSpPr/>
          <p:nvPr/>
        </p:nvSpPr>
        <p:spPr>
          <a:xfrm>
            <a:off x="6672072" y="961415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ENCRYPTED IMAGE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67D3F07-05CF-56B1-B12C-820E4F43F415}"/>
              </a:ext>
            </a:extLst>
          </p:cNvPr>
          <p:cNvSpPr/>
          <p:nvPr/>
        </p:nvSpPr>
        <p:spPr>
          <a:xfrm>
            <a:off x="6669741" y="3610534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DECRYPTION USING </a:t>
            </a:r>
          </a:p>
          <a:p>
            <a:pPr algn="ctr"/>
            <a:r>
              <a:rPr lang="en-IN" dirty="0"/>
              <a:t>CUBIC MAP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807DF85-FAC4-1260-BD89-0F4FB1490439}"/>
              </a:ext>
            </a:extLst>
          </p:cNvPr>
          <p:cNvSpPr/>
          <p:nvPr/>
        </p:nvSpPr>
        <p:spPr>
          <a:xfrm>
            <a:off x="6669741" y="4935069"/>
            <a:ext cx="3538728" cy="8314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DECRYPTED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3C51AA-1CAB-9E2B-A6FA-9C08EAF6CB20}"/>
              </a:ext>
            </a:extLst>
          </p:cNvPr>
          <p:cNvCxnSpPr>
            <a:cxnSpLocks/>
          </p:cNvCxnSpPr>
          <p:nvPr/>
        </p:nvCxnSpPr>
        <p:spPr>
          <a:xfrm>
            <a:off x="8398764" y="1905000"/>
            <a:ext cx="0" cy="304800"/>
          </a:xfrm>
          <a:prstGeom prst="straightConnector1">
            <a:avLst/>
          </a:prstGeom>
          <a:ln w="60325" cap="rnd">
            <a:solidFill>
              <a:schemeClr val="accent1">
                <a:shade val="60000"/>
                <a:satMod val="11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7993E2-1C32-E17E-5040-0B354FA96B28}"/>
              </a:ext>
            </a:extLst>
          </p:cNvPr>
          <p:cNvCxnSpPr>
            <a:cxnSpLocks/>
          </p:cNvCxnSpPr>
          <p:nvPr/>
        </p:nvCxnSpPr>
        <p:spPr>
          <a:xfrm>
            <a:off x="8412211" y="3272213"/>
            <a:ext cx="0" cy="304800"/>
          </a:xfrm>
          <a:prstGeom prst="straightConnector1">
            <a:avLst/>
          </a:prstGeom>
          <a:ln w="60325" cap="rnd">
            <a:solidFill>
              <a:schemeClr val="accent1">
                <a:shade val="60000"/>
                <a:satMod val="11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393F73-AC64-41E7-8604-1E747323BACA}"/>
              </a:ext>
            </a:extLst>
          </p:cNvPr>
          <p:cNvCxnSpPr>
            <a:cxnSpLocks/>
          </p:cNvCxnSpPr>
          <p:nvPr/>
        </p:nvCxnSpPr>
        <p:spPr>
          <a:xfrm>
            <a:off x="8415528" y="4572000"/>
            <a:ext cx="0" cy="304800"/>
          </a:xfrm>
          <a:prstGeom prst="straightConnector1">
            <a:avLst/>
          </a:prstGeom>
          <a:ln w="60325" cap="rnd">
            <a:solidFill>
              <a:schemeClr val="accent1">
                <a:shade val="60000"/>
                <a:satMod val="11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5DD08A8-CE22-87FE-DBCE-744955401E6A}"/>
              </a:ext>
            </a:extLst>
          </p:cNvPr>
          <p:cNvSpPr txBox="1"/>
          <p:nvPr/>
        </p:nvSpPr>
        <p:spPr>
          <a:xfrm>
            <a:off x="7392143" y="5876133"/>
            <a:ext cx="2520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345276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29029"/>
            <a:ext cx="10363200" cy="1143000"/>
          </a:xfrm>
        </p:spPr>
        <p:txBody>
          <a:bodyPr/>
          <a:lstStyle/>
          <a:p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MODULES</a:t>
            </a:r>
            <a:endParaRPr lang="en-IN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302" y="1189906"/>
            <a:ext cx="11040281" cy="5191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cs typeface="Times New Roman" pitchFamily="18" charset="0"/>
              </a:rPr>
              <a:t>Module 1: Pseudo </a:t>
            </a:r>
            <a:r>
              <a:rPr lang="en-IN" b="1" dirty="0">
                <a:cs typeface="Times New Roman" pitchFamily="18" charset="0"/>
              </a:rPr>
              <a:t>Random Number Generator Module (PRNG)</a:t>
            </a:r>
            <a:endParaRPr lang="en-GB" b="1" dirty="0">
              <a:cs typeface="Times New Roman" pitchFamily="18" charset="0"/>
            </a:endParaRPr>
          </a:p>
          <a:p>
            <a:pPr marL="320040" lvl="1" indent="0">
              <a:lnSpc>
                <a:spcPct val="150000"/>
              </a:lnSpc>
              <a:buNone/>
            </a:pPr>
            <a:r>
              <a:rPr lang="en-US" b="1" dirty="0">
                <a:cs typeface="Times New Roman" pitchFamily="18" charset="0"/>
              </a:rPr>
              <a:t>	- Sub-module 1: </a:t>
            </a:r>
            <a:r>
              <a:rPr lang="en-US" dirty="0">
                <a:cs typeface="Times New Roman" pitchFamily="18" charset="0"/>
              </a:rPr>
              <a:t>Implements the Cubic Map to generate random numbers.</a:t>
            </a:r>
          </a:p>
          <a:p>
            <a:pPr marL="320040" lvl="1" indent="0">
              <a:lnSpc>
                <a:spcPct val="150000"/>
              </a:lnSpc>
              <a:buNone/>
            </a:pPr>
            <a:r>
              <a:rPr lang="en-US" b="1" dirty="0">
                <a:cs typeface="Times New Roman" pitchFamily="18" charset="0"/>
              </a:rPr>
              <a:t>	- Sub-module 2: </a:t>
            </a:r>
            <a:r>
              <a:rPr lang="en-US" dirty="0">
                <a:cs typeface="Times New Roman" pitchFamily="18" charset="0"/>
              </a:rPr>
              <a:t>Implements the Ricker's Map to generate random numbers.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GB" dirty="0">
              <a:cs typeface="Times New Roman" pitchFamily="18" charset="0"/>
            </a:endParaRPr>
          </a:p>
          <a:p>
            <a:r>
              <a:rPr lang="en-GB" b="1" dirty="0">
                <a:cs typeface="Times New Roman" pitchFamily="18" charset="0"/>
              </a:rPr>
              <a:t>Module 2:  Encryption and Decryption Module</a:t>
            </a:r>
          </a:p>
          <a:p>
            <a:pPr marL="320040" lvl="1" indent="0">
              <a:buNone/>
            </a:pPr>
            <a:r>
              <a:rPr lang="en-US" b="1" dirty="0">
                <a:cs typeface="Times New Roman" pitchFamily="18" charset="0"/>
              </a:rPr>
              <a:t>	- Sub-module 1: </a:t>
            </a:r>
            <a:r>
              <a:rPr lang="en-US" dirty="0">
                <a:cs typeface="Times New Roman" pitchFamily="18" charset="0"/>
              </a:rPr>
              <a:t>Performs encryption through Cubic, Ricker’s Horizontal, and Ricker’s Vertical Algorithms using the PRNG module.</a:t>
            </a:r>
          </a:p>
          <a:p>
            <a:pPr marL="320040" lvl="1" indent="0">
              <a:buNone/>
            </a:pPr>
            <a:r>
              <a:rPr lang="en-US" b="1" dirty="0">
                <a:cs typeface="Times New Roman" pitchFamily="18" charset="0"/>
              </a:rPr>
              <a:t>	- Sub-module 2: </a:t>
            </a:r>
            <a:r>
              <a:rPr lang="en-US" dirty="0"/>
              <a:t>Performs decryption through Ricker’s Vertical, Ricker’s Horizontal, and Cubic Algorithms using the PRNG module.</a:t>
            </a:r>
            <a:endParaRPr lang="en-GB" dirty="0">
              <a:cs typeface="Times New Roman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478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B862-AC5D-28ED-8FE8-2AF7AF73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2E6D-0534-9260-F143-82AFB76E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29029"/>
            <a:ext cx="10363200" cy="1143000"/>
          </a:xfrm>
        </p:spPr>
        <p:txBody>
          <a:bodyPr/>
          <a:lstStyle/>
          <a:p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MODULES</a:t>
            </a:r>
            <a:endParaRPr lang="en-IN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DA00F-CE60-8C28-60EC-3A6A945C25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32B21-6AC5-7B60-6D2D-B6026562EA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303" y="1189906"/>
            <a:ext cx="10363200" cy="51918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GB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cs typeface="Times New Roman" pitchFamily="18" charset="0"/>
              </a:rPr>
              <a:t>Module 3: Split And Merge Module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cs typeface="Times New Roman" pitchFamily="18" charset="0"/>
              </a:rPr>
              <a:t>	- </a:t>
            </a:r>
            <a:r>
              <a:rPr lang="en-US" dirty="0">
                <a:cs typeface="Times New Roman" pitchFamily="18" charset="0"/>
              </a:rPr>
              <a:t>Handles input images by splitting and merging it.</a:t>
            </a:r>
          </a:p>
          <a:p>
            <a:pPr marL="0" indent="0">
              <a:buNone/>
            </a:pPr>
            <a:endParaRPr lang="en-US" dirty="0">
              <a:cs typeface="Times New Roman" pitchFamily="18" charset="0"/>
            </a:endParaRPr>
          </a:p>
          <a:p>
            <a:r>
              <a:rPr lang="en-US" b="1" dirty="0">
                <a:cs typeface="Times New Roman" pitchFamily="18" charset="0"/>
              </a:rPr>
              <a:t>Module 4: Accuracy And Efficiency Module</a:t>
            </a:r>
          </a:p>
          <a:p>
            <a:pPr marL="0" indent="0">
              <a:buNone/>
            </a:pPr>
            <a:r>
              <a:rPr lang="en-US" dirty="0">
                <a:cs typeface="Times New Roman" pitchFamily="18" charset="0"/>
              </a:rPr>
              <a:t>	- Provides the accuracy of the decryption.</a:t>
            </a:r>
          </a:p>
          <a:p>
            <a:pPr marL="0" indent="0">
              <a:buNone/>
            </a:pPr>
            <a:r>
              <a:rPr lang="en-US" dirty="0">
                <a:cs typeface="Times New Roman" pitchFamily="18" charset="0"/>
              </a:rPr>
              <a:t>	- Analyzes the efficiency of the algorithms.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6842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487466"/>
            <a:ext cx="10363200" cy="857248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Module 1: Pseudo </a:t>
            </a:r>
            <a:r>
              <a:rPr lang="en-IN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Random Number Generator </a:t>
            </a:r>
            <a:br>
              <a:rPr lang="en-IN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</a:br>
            <a:r>
              <a:rPr lang="en-IN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Module (PRNG)</a:t>
            </a:r>
            <a:endParaRPr lang="en-GB" sz="3600" b="1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CF2681-2BC3-443A-9A5A-EB4BCC3F3B3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12656" y="1502110"/>
                <a:ext cx="11471976" cy="487680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cs typeface="Times New Roman" pitchFamily="18" charset="0"/>
                  </a:rPr>
                  <a:t>Set initial parameter A and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sz="2400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>
                    <a:cs typeface="Times New Roman" pitchFamily="18" charset="0"/>
                  </a:rPr>
                  <a:t> for Hem-Cubic and Ricker’s Population Model.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cs typeface="Times New Roman" pitchFamily="18" charset="0"/>
                  </a:rPr>
                  <a:t>Calculate number of bits and steps for the given image.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cs typeface="Times New Roman" pitchFamily="18" charset="0"/>
                  </a:rPr>
                  <a:t>Use the iterative formula to generate the values .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cs typeface="Times New Roman" pitchFamily="18" charset="0"/>
                  </a:rPr>
                  <a:t> Store the PseudoRandom values as a Numpy array in “filename.npy” format.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CF2681-2BC3-443A-9A5A-EB4BCC3F3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12656" y="1502110"/>
                <a:ext cx="11471976" cy="4876800"/>
              </a:xfrm>
              <a:blipFill>
                <a:blip r:embed="rId2"/>
                <a:stretch>
                  <a:fillRect l="-478" r="-8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5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4" y="214290"/>
            <a:ext cx="10363200" cy="857248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Module 2:  Encryption and Decryption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F70E8-D9CE-09BF-7EF6-69CDB466ACA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5741919"/>
              </p:ext>
            </p:extLst>
          </p:nvPr>
        </p:nvGraphicFramePr>
        <p:xfrm>
          <a:off x="854435" y="1412776"/>
          <a:ext cx="10493424" cy="4213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712">
                  <a:extLst>
                    <a:ext uri="{9D8B030D-6E8A-4147-A177-3AD203B41FA5}">
                      <a16:colId xmlns:a16="http://schemas.microsoft.com/office/drawing/2014/main" val="2060813175"/>
                    </a:ext>
                  </a:extLst>
                </a:gridCol>
                <a:gridCol w="5246712">
                  <a:extLst>
                    <a:ext uri="{9D8B030D-6E8A-4147-A177-3AD203B41FA5}">
                      <a16:colId xmlns:a16="http://schemas.microsoft.com/office/drawing/2014/main" val="220381431"/>
                    </a:ext>
                  </a:extLst>
                </a:gridCol>
              </a:tblGrid>
              <a:tr h="7595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Encryption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Decryption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708697"/>
                  </a:ext>
                </a:extLst>
              </a:tr>
              <a:tr h="3453886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Load the input image/block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Encrypt the  image/block using cubic map 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Encrypt the generated image using Ricker’s  horizontal map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Encrypt the generated image using Ricker’s vertical map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Store the encrypted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Load the encrypted image/block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Decrypt the image/block using Ricker’s vertical map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Decrypt the generated image using Ricker’s horizontal map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Decrypt the generated image using Cubic map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Store the decrypted image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3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2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4" y="214290"/>
            <a:ext cx="10363200" cy="8572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Module 3: Split And Merge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656" y="1333500"/>
            <a:ext cx="10363200" cy="48768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Input the image and block size.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Split the image into blocks and encrypt/decrypt each block.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itchFamily="18" charset="0"/>
              </a:rPr>
              <a:t>Combine the encrypted/decrypted blocks into single image.</a:t>
            </a:r>
          </a:p>
        </p:txBody>
      </p:sp>
    </p:spTree>
    <p:extLst>
      <p:ext uri="{BB962C8B-B14F-4D97-AF65-F5344CB8AC3E}">
        <p14:creationId xmlns:p14="http://schemas.microsoft.com/office/powerpoint/2010/main" val="78377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6" y="390527"/>
            <a:ext cx="10363200" cy="857248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Module 4: Accuracy And Efficiency Module</a:t>
            </a:r>
            <a:br>
              <a:rPr lang="en-US" sz="3600" b="1" dirty="0">
                <a:latin typeface="+mn-lt"/>
                <a:cs typeface="Times New Roman" pitchFamily="18" charset="0"/>
              </a:rPr>
            </a:br>
            <a:endParaRPr lang="en-GB" sz="3600" b="1" dirty="0">
              <a:latin typeface="+mn-lt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656" y="990600"/>
            <a:ext cx="10363200" cy="48768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Input the source and decrypted image and check for accuracy.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Perform the following tests to evaluate efficiency :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Correlation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Entropy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Number Of Pixel Change Rate(NPCR)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Unified Average Change Intensity(UACI)</a:t>
            </a:r>
          </a:p>
          <a:p>
            <a:pPr marL="0" indent="0" algn="just">
              <a:buNone/>
            </a:pPr>
            <a:r>
              <a:rPr lang="en-US" b="1" dirty="0">
                <a:latin typeface="Century Schoolbook" panose="020406040505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729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45F5E-2C21-2B3E-43BF-FE715C25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261117-4CE5-98D5-AAFA-96F10CE57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CUBIC MAP DIAGRAMS</a:t>
            </a:r>
          </a:p>
        </p:txBody>
      </p:sp>
    </p:spTree>
    <p:extLst>
      <p:ext uri="{BB962C8B-B14F-4D97-AF65-F5344CB8AC3E}">
        <p14:creationId xmlns:p14="http://schemas.microsoft.com/office/powerpoint/2010/main" val="405514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9D23-75D9-06AA-6EC7-6DAC0423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05274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BIFURICATION DIAGRAM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93EB9-D670-D70E-CDD0-5B15BDE64E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9D4D0-5896-47A3-2272-4602FDE4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619487"/>
            <a:ext cx="86409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7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6" y="147918"/>
            <a:ext cx="10363200" cy="857248"/>
          </a:xfrm>
        </p:spPr>
        <p:txBody>
          <a:bodyPr>
            <a:noAutofit/>
          </a:bodyPr>
          <a:lstStyle/>
          <a:p>
            <a:r>
              <a:rPr lang="en-IN" sz="38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LAYOUT OF THIS </a:t>
            </a:r>
            <a:r>
              <a:rPr lang="en-IN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PRESENTATION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656" y="1169333"/>
            <a:ext cx="11615992" cy="4876800"/>
          </a:xfrm>
        </p:spPr>
        <p:txBody>
          <a:bodyPr>
            <a:normAutofit fontScale="85000" lnSpcReduction="20000"/>
          </a:bodyPr>
          <a:lstStyle/>
          <a:p>
            <a:r>
              <a:rPr lang="en-IN" sz="2400" dirty="0">
                <a:cs typeface="Times New Roman" pitchFamily="18" charset="0"/>
              </a:rPr>
              <a:t>Abstract</a:t>
            </a:r>
          </a:p>
          <a:p>
            <a:r>
              <a:rPr lang="en-IN" sz="2400" dirty="0">
                <a:cs typeface="Times New Roman" pitchFamily="18" charset="0"/>
              </a:rPr>
              <a:t>Introduction</a:t>
            </a:r>
          </a:p>
          <a:p>
            <a:r>
              <a:rPr lang="en-IN" sz="2400" dirty="0">
                <a:cs typeface="Times New Roman" pitchFamily="18" charset="0"/>
              </a:rPr>
              <a:t>Objective</a:t>
            </a:r>
          </a:p>
          <a:p>
            <a:r>
              <a:rPr lang="en-IN" sz="2400" dirty="0">
                <a:cs typeface="Times New Roman" pitchFamily="18" charset="0"/>
              </a:rPr>
              <a:t>Base Paper</a:t>
            </a:r>
          </a:p>
          <a:p>
            <a:r>
              <a:rPr lang="en-IN" sz="2400" dirty="0">
                <a:cs typeface="Times New Roman" pitchFamily="18" charset="0"/>
              </a:rPr>
              <a:t>Problem Statement</a:t>
            </a:r>
          </a:p>
          <a:p>
            <a:r>
              <a:rPr lang="en-IN" sz="2400" dirty="0">
                <a:cs typeface="Times New Roman" pitchFamily="18" charset="0"/>
              </a:rPr>
              <a:t>Literature survey</a:t>
            </a:r>
          </a:p>
          <a:p>
            <a:r>
              <a:rPr lang="en-IN" sz="2400" dirty="0">
                <a:cs typeface="Times New Roman" pitchFamily="18" charset="0"/>
              </a:rPr>
              <a:t>Proposed technique</a:t>
            </a:r>
          </a:p>
          <a:p>
            <a:r>
              <a:rPr lang="en-IN" sz="2400" dirty="0">
                <a:cs typeface="Times New Roman" pitchFamily="18" charset="0"/>
              </a:rPr>
              <a:t>Modules </a:t>
            </a:r>
          </a:p>
          <a:p>
            <a:r>
              <a:rPr lang="en-IN" sz="2400" dirty="0">
                <a:cs typeface="Times New Roman" pitchFamily="18" charset="0"/>
              </a:rPr>
              <a:t>Module Description</a:t>
            </a:r>
          </a:p>
          <a:p>
            <a:r>
              <a:rPr lang="en-IN" sz="2400" dirty="0">
                <a:cs typeface="Times New Roman" pitchFamily="18" charset="0"/>
              </a:rPr>
              <a:t>Cubic Map Diagrams</a:t>
            </a:r>
          </a:p>
          <a:p>
            <a:r>
              <a:rPr lang="en-IN" sz="2400" dirty="0">
                <a:cs typeface="Times New Roman" pitchFamily="18" charset="0"/>
              </a:rPr>
              <a:t>Rickers’ Population Model Diagrams</a:t>
            </a:r>
          </a:p>
          <a:p>
            <a:r>
              <a:rPr lang="en-IN" sz="2400" dirty="0">
                <a:cs typeface="Times New Roman" pitchFamily="18" charset="0"/>
              </a:rPr>
              <a:t>Result</a:t>
            </a:r>
          </a:p>
          <a:p>
            <a:r>
              <a:rPr lang="en-IN" sz="2400" dirty="0">
                <a:cs typeface="Times New Roman" pitchFamily="18" charset="0"/>
              </a:rPr>
              <a:t>Test &amp; Analysis </a:t>
            </a:r>
          </a:p>
          <a:p>
            <a:r>
              <a:rPr lang="en-IN" sz="2400" dirty="0">
                <a:cs typeface="Times New Roman" pitchFamily="18" charset="0"/>
              </a:rPr>
              <a:t>Conclusion</a:t>
            </a:r>
          </a:p>
          <a:p>
            <a:r>
              <a:rPr lang="en-IN" sz="2400" dirty="0">
                <a:cs typeface="Times New Roman" pitchFamily="18" charset="0"/>
              </a:rPr>
              <a:t>References</a:t>
            </a:r>
            <a:endParaRPr lang="en-US" sz="2400" b="1" dirty="0">
              <a:highlight>
                <a:srgbClr val="FFFF00"/>
              </a:highlight>
              <a:sym typeface="Times New Roman"/>
            </a:endParaRPr>
          </a:p>
          <a:p>
            <a:pPr marL="0" indent="0" algn="just">
              <a:buNone/>
            </a:pPr>
            <a:endParaRPr lang="en-IN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8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5051-B93C-E837-5EFD-B855A326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TIME SERIES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0177-1093-2D3A-A1AF-9EE9AC358E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51608B8-A486-15CB-5CC5-964805799A7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548304"/>
            <a:ext cx="7560839" cy="4572000"/>
          </a:xfrm>
        </p:spPr>
      </p:pic>
    </p:spTree>
    <p:extLst>
      <p:ext uri="{BB962C8B-B14F-4D97-AF65-F5344CB8AC3E}">
        <p14:creationId xmlns:p14="http://schemas.microsoft.com/office/powerpoint/2010/main" val="44387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17D5-FA0A-87A2-6E0D-209A0AA1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73901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MAP FUNCTION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8A9B3-D5DF-FF60-1FA3-7D940CCB57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1120FF-F8DC-1ABB-5235-5875818410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604170"/>
            <a:ext cx="8280920" cy="4572000"/>
          </a:xfrm>
        </p:spPr>
      </p:pic>
    </p:spTree>
    <p:extLst>
      <p:ext uri="{BB962C8B-B14F-4D97-AF65-F5344CB8AC3E}">
        <p14:creationId xmlns:p14="http://schemas.microsoft.com/office/powerpoint/2010/main" val="43491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8737-2820-9122-9A06-901F2F47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83984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LYAPUNOV EXPONENT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30CEA-2EE5-89C0-4DC3-40F9A78E75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A58E995-C470-2746-229B-BD0115D6C0E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426984"/>
            <a:ext cx="9433048" cy="4572000"/>
          </a:xfrm>
        </p:spPr>
      </p:pic>
    </p:spTree>
    <p:extLst>
      <p:ext uri="{BB962C8B-B14F-4D97-AF65-F5344CB8AC3E}">
        <p14:creationId xmlns:p14="http://schemas.microsoft.com/office/powerpoint/2010/main" val="45444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45F5E-2C21-2B3E-43BF-FE715C25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261117-4CE5-98D5-AAFA-96F10CE57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RICKER’S POPULATION MODEL</a:t>
            </a:r>
            <a:br>
              <a:rPr lang="en-IN" dirty="0"/>
            </a:br>
            <a:r>
              <a:rPr lang="en-IN" dirty="0"/>
              <a:t> DIAGRAMS</a:t>
            </a:r>
          </a:p>
        </p:txBody>
      </p:sp>
    </p:spTree>
    <p:extLst>
      <p:ext uri="{BB962C8B-B14F-4D97-AF65-F5344CB8AC3E}">
        <p14:creationId xmlns:p14="http://schemas.microsoft.com/office/powerpoint/2010/main" val="391962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9D23-75D9-06AA-6EC7-6DAC0423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7659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BIFURICATION DIAGRAM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93EB9-D670-D70E-CDD0-5B15BDE64E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2DD34-2F52-78B4-4145-3D231FB5F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8300"/>
            <a:ext cx="97901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5051-B93C-E837-5EFD-B855A326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27378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TIME SERIES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0177-1093-2D3A-A1AF-9EE9AC358E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4C2C01-A238-4222-BCD4-266367FCB8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9" y="1589852"/>
            <a:ext cx="8208912" cy="4572000"/>
          </a:xfrm>
        </p:spPr>
      </p:pic>
    </p:spTree>
    <p:extLst>
      <p:ext uri="{BB962C8B-B14F-4D97-AF65-F5344CB8AC3E}">
        <p14:creationId xmlns:p14="http://schemas.microsoft.com/office/powerpoint/2010/main" val="927372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17D5-FA0A-87A2-6E0D-209A0AA1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9716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MAP FUNCTION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8A9B3-D5DF-FF60-1FA3-7D940CCB57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CA482-80C1-BA2C-B7E5-E418743D94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484784"/>
            <a:ext cx="7488832" cy="4572000"/>
          </a:xfrm>
        </p:spPr>
      </p:pic>
    </p:spTree>
    <p:extLst>
      <p:ext uri="{BB962C8B-B14F-4D97-AF65-F5344CB8AC3E}">
        <p14:creationId xmlns:p14="http://schemas.microsoft.com/office/powerpoint/2010/main" val="59494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8737-2820-9122-9A06-901F2F47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07904"/>
            <a:ext cx="10363200" cy="114300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LYAPUNOV EXPONENT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30CEA-2EE5-89C0-4DC3-40F9A78E75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DA455-4251-F31B-D64B-5153AB46284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484784"/>
            <a:ext cx="9214049" cy="4572000"/>
          </a:xfrm>
        </p:spPr>
      </p:pic>
    </p:spTree>
    <p:extLst>
      <p:ext uri="{BB962C8B-B14F-4D97-AF65-F5344CB8AC3E}">
        <p14:creationId xmlns:p14="http://schemas.microsoft.com/office/powerpoint/2010/main" val="41680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30CEA-2EE5-89C0-4DC3-40F9A78E75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F0F4-58EC-4E39-AA52-7B0252CA9F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7" descr="Drone">
                <a:extLst>
                  <a:ext uri="{FF2B5EF4-FFF2-40B4-BE49-F238E27FC236}">
                    <a16:creationId xmlns:a16="http://schemas.microsoft.com/office/drawing/2014/main" id="{67C7973B-9578-E5B9-26B4-19FA75C7E3C9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4143423355"/>
                  </p:ext>
                </p:extLst>
              </p:nvPr>
            </p:nvGraphicFramePr>
            <p:xfrm>
              <a:off x="2423592" y="692398"/>
              <a:ext cx="2758526" cy="7749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8526" cy="774986"/>
                    </a:xfrm>
                    <a:prstGeom prst="rect">
                      <a:avLst/>
                    </a:prstGeom>
                  </am3d:spPr>
                  <am3d:camera>
                    <am3d:pos x="0" y="0" z="6188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668" d="1000000"/>
                    <am3d:preTrans dx="457451" dy="-3535838" dz="1644440"/>
                    <am3d:scale>
                      <am3d:sx n="1000000" d="1000000"/>
                      <am3d:sy n="1000000" d="1000000"/>
                      <am3d:sz n="1000000" d="1000000"/>
                    </am3d:scale>
                    <am3d:rot ax="393101" ay="899685" az="1021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05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7" descr="Drone">
                <a:extLst>
                  <a:ext uri="{FF2B5EF4-FFF2-40B4-BE49-F238E27FC236}">
                    <a16:creationId xmlns:a16="http://schemas.microsoft.com/office/drawing/2014/main" id="{67C7973B-9578-E5B9-26B4-19FA75C7E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3592" y="692398"/>
                <a:ext cx="2758526" cy="774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erver symbol">
                <a:extLst>
                  <a:ext uri="{FF2B5EF4-FFF2-40B4-BE49-F238E27FC236}">
                    <a16:creationId xmlns:a16="http://schemas.microsoft.com/office/drawing/2014/main" id="{9D8E987A-8E96-10C7-7088-D373AECCD3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9371527"/>
                  </p:ext>
                </p:extLst>
              </p:nvPr>
            </p:nvGraphicFramePr>
            <p:xfrm>
              <a:off x="7585771" y="242951"/>
              <a:ext cx="1027154" cy="16738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27154" cy="1673881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78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erver symbol">
                <a:extLst>
                  <a:ext uri="{FF2B5EF4-FFF2-40B4-BE49-F238E27FC236}">
                    <a16:creationId xmlns:a16="http://schemas.microsoft.com/office/drawing/2014/main" id="{9D8E987A-8E96-10C7-7088-D373AECCD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5771" y="242951"/>
                <a:ext cx="1027154" cy="167388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E4E7EA-47F8-7EFF-0D5E-F3179ABBFFE1}"/>
              </a:ext>
            </a:extLst>
          </p:cNvPr>
          <p:cNvCxnSpPr/>
          <p:nvPr/>
        </p:nvCxnSpPr>
        <p:spPr>
          <a:xfrm>
            <a:off x="7295248" y="2060848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D14C47-FD67-C139-5AB7-AA1774FD2F36}"/>
              </a:ext>
            </a:extLst>
          </p:cNvPr>
          <p:cNvCxnSpPr/>
          <p:nvPr/>
        </p:nvCxnSpPr>
        <p:spPr>
          <a:xfrm>
            <a:off x="2639616" y="2059216"/>
            <a:ext cx="280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70F495-BA0D-E03A-ED16-17205590A156}"/>
              </a:ext>
            </a:extLst>
          </p:cNvPr>
          <p:cNvCxnSpPr>
            <a:cxnSpLocks/>
          </p:cNvCxnSpPr>
          <p:nvPr/>
        </p:nvCxnSpPr>
        <p:spPr>
          <a:xfrm>
            <a:off x="4043772" y="2072932"/>
            <a:ext cx="0" cy="4151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B7A92-307B-CF45-3D73-6036C37354B3}"/>
              </a:ext>
            </a:extLst>
          </p:cNvPr>
          <p:cNvCxnSpPr>
            <a:cxnSpLocks/>
          </p:cNvCxnSpPr>
          <p:nvPr/>
        </p:nvCxnSpPr>
        <p:spPr>
          <a:xfrm>
            <a:off x="8411372" y="2059216"/>
            <a:ext cx="34739" cy="41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ED8DD68-F93B-CAF8-81E0-0157025B8046}"/>
              </a:ext>
            </a:extLst>
          </p:cNvPr>
          <p:cNvSpPr/>
          <p:nvPr/>
        </p:nvSpPr>
        <p:spPr>
          <a:xfrm flipH="1">
            <a:off x="3835110" y="2292539"/>
            <a:ext cx="417324" cy="385190"/>
          </a:xfrm>
          <a:prstGeom prst="arc">
            <a:avLst>
              <a:gd name="adj1" fmla="val 16200000"/>
              <a:gd name="adj2" fmla="val 54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A37569EE-64EC-7A6D-4D18-7CB03A5652B4}"/>
              </a:ext>
            </a:extLst>
          </p:cNvPr>
          <p:cNvSpPr/>
          <p:nvPr/>
        </p:nvSpPr>
        <p:spPr>
          <a:xfrm flipH="1">
            <a:off x="3835110" y="2855337"/>
            <a:ext cx="417324" cy="385190"/>
          </a:xfrm>
          <a:prstGeom prst="arc">
            <a:avLst>
              <a:gd name="adj1" fmla="val 16200000"/>
              <a:gd name="adj2" fmla="val 54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F3ACBF-8A00-F66C-4D6C-2BD5838472F1}"/>
              </a:ext>
            </a:extLst>
          </p:cNvPr>
          <p:cNvSpPr txBox="1"/>
          <p:nvPr/>
        </p:nvSpPr>
        <p:spPr>
          <a:xfrm>
            <a:off x="1304192" y="2300467"/>
            <a:ext cx="2516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Frame1 is Encrypted by client</a:t>
            </a: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7CDE3-EB77-83A2-7B06-2E0532866259}"/>
              </a:ext>
            </a:extLst>
          </p:cNvPr>
          <p:cNvSpPr txBox="1"/>
          <p:nvPr/>
        </p:nvSpPr>
        <p:spPr>
          <a:xfrm>
            <a:off x="1286225" y="2853345"/>
            <a:ext cx="251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Encrypted Frame1  is  broadcast to be sent to server</a:t>
            </a:r>
            <a:endParaRPr lang="en-IN" sz="1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9CD756-04AC-E77F-38A5-DC3168A6A22D}"/>
              </a:ext>
            </a:extLst>
          </p:cNvPr>
          <p:cNvCxnSpPr>
            <a:cxnSpLocks/>
          </p:cNvCxnSpPr>
          <p:nvPr/>
        </p:nvCxnSpPr>
        <p:spPr>
          <a:xfrm>
            <a:off x="4043772" y="3236520"/>
            <a:ext cx="4402339" cy="70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30EC28-77D0-203D-3B4A-2DAAA89859A5}"/>
              </a:ext>
            </a:extLst>
          </p:cNvPr>
          <p:cNvSpPr txBox="1"/>
          <p:nvPr/>
        </p:nvSpPr>
        <p:spPr>
          <a:xfrm rot="612382">
            <a:off x="4982129" y="3311181"/>
            <a:ext cx="252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Sending Encrypted Data</a:t>
            </a:r>
            <a:endParaRPr lang="en-IN" sz="1400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F7F3EBE-C8F5-E8E9-1C5D-CC73D130E6FD}"/>
              </a:ext>
            </a:extLst>
          </p:cNvPr>
          <p:cNvSpPr/>
          <p:nvPr/>
        </p:nvSpPr>
        <p:spPr>
          <a:xfrm rot="10800000" flipH="1">
            <a:off x="8229600" y="3942020"/>
            <a:ext cx="417324" cy="385190"/>
          </a:xfrm>
          <a:prstGeom prst="arc">
            <a:avLst>
              <a:gd name="adj1" fmla="val 16200000"/>
              <a:gd name="adj2" fmla="val 54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6B430F7-C636-D22D-3055-71AA4C94CAB6}"/>
              </a:ext>
            </a:extLst>
          </p:cNvPr>
          <p:cNvSpPr/>
          <p:nvPr/>
        </p:nvSpPr>
        <p:spPr>
          <a:xfrm rot="10800000" flipH="1">
            <a:off x="8229600" y="4613299"/>
            <a:ext cx="417324" cy="385190"/>
          </a:xfrm>
          <a:prstGeom prst="arc">
            <a:avLst>
              <a:gd name="adj1" fmla="val 16200000"/>
              <a:gd name="adj2" fmla="val 54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1E05DFA9-C7DB-420D-FCDA-1E09796D748F}"/>
              </a:ext>
            </a:extLst>
          </p:cNvPr>
          <p:cNvSpPr/>
          <p:nvPr/>
        </p:nvSpPr>
        <p:spPr>
          <a:xfrm rot="10800000" flipH="1">
            <a:off x="8237449" y="5273321"/>
            <a:ext cx="417324" cy="385190"/>
          </a:xfrm>
          <a:prstGeom prst="arc">
            <a:avLst>
              <a:gd name="adj1" fmla="val 16200000"/>
              <a:gd name="adj2" fmla="val 54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231E6B-EE78-126C-F01F-88697781DF37}"/>
              </a:ext>
            </a:extLst>
          </p:cNvPr>
          <p:cNvCxnSpPr>
            <a:cxnSpLocks/>
          </p:cNvCxnSpPr>
          <p:nvPr/>
        </p:nvCxnSpPr>
        <p:spPr>
          <a:xfrm flipH="1">
            <a:off x="4043772" y="5658511"/>
            <a:ext cx="4402339" cy="51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E47FDB-0133-5B43-CBBF-931C8A9507FB}"/>
              </a:ext>
            </a:extLst>
          </p:cNvPr>
          <p:cNvSpPr txBox="1"/>
          <p:nvPr/>
        </p:nvSpPr>
        <p:spPr>
          <a:xfrm>
            <a:off x="8828696" y="5273321"/>
            <a:ext cx="251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Encrypted data is broadcast to the robot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9C8ACC-0B53-9D51-4456-AD3AB5062F5E}"/>
              </a:ext>
            </a:extLst>
          </p:cNvPr>
          <p:cNvSpPr txBox="1"/>
          <p:nvPr/>
        </p:nvSpPr>
        <p:spPr>
          <a:xfrm>
            <a:off x="8858317" y="4519301"/>
            <a:ext cx="2516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Frame1 is processed and its results encrypted to be sent back to client</a:t>
            </a:r>
            <a:endParaRPr lang="en-IN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E3E89D-BF87-AF91-5B9A-132B0CF625E1}"/>
              </a:ext>
            </a:extLst>
          </p:cNvPr>
          <p:cNvSpPr txBox="1"/>
          <p:nvPr/>
        </p:nvSpPr>
        <p:spPr>
          <a:xfrm>
            <a:off x="8892925" y="3942020"/>
            <a:ext cx="251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Encrypted Frame1 obtained and decrypted</a:t>
            </a:r>
            <a:endParaRPr lang="en-IN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CF488-C7B5-49A1-8F70-570C245CF5CF}"/>
              </a:ext>
            </a:extLst>
          </p:cNvPr>
          <p:cNvSpPr txBox="1"/>
          <p:nvPr/>
        </p:nvSpPr>
        <p:spPr>
          <a:xfrm rot="21240372">
            <a:off x="5073587" y="5555499"/>
            <a:ext cx="2516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Sending Encrypted Data</a:t>
            </a:r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79623-8FFE-4206-045D-008C1A46B629}"/>
              </a:ext>
            </a:extLst>
          </p:cNvPr>
          <p:cNvSpPr/>
          <p:nvPr/>
        </p:nvSpPr>
        <p:spPr>
          <a:xfrm>
            <a:off x="9439944" y="182995"/>
            <a:ext cx="2516630" cy="1368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89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85085-6221-5962-ED16-A084E3BB7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1629DE-9151-5DA4-1A72-6E8FB7CDFF4D}"/>
              </a:ext>
            </a:extLst>
          </p:cNvPr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918815"/>
            <a:ext cx="7200000" cy="540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B49129-3253-6D38-844D-7288141E92AB}"/>
              </a:ext>
            </a:extLst>
          </p:cNvPr>
          <p:cNvSpPr txBox="1"/>
          <p:nvPr/>
        </p:nvSpPr>
        <p:spPr>
          <a:xfrm>
            <a:off x="335360" y="190500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001D58"/>
                </a:solidFill>
                <a:ea typeface="+mj-ea"/>
                <a:cs typeface="Times New Roman" pitchFamily="18" charset="0"/>
              </a:rPr>
              <a:t>Iterative Approach to Exchange Versions</a:t>
            </a:r>
            <a:endParaRPr lang="en-IN" sz="3600" b="1" dirty="0">
              <a:solidFill>
                <a:srgbClr val="001D58"/>
              </a:solidFill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5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" y="190501"/>
            <a:ext cx="9285304" cy="574204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ABSTRACT</a:t>
            </a:r>
            <a:endParaRPr lang="en-US" sz="3600" b="1" dirty="0">
              <a:solidFill>
                <a:srgbClr val="001D58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95072" y="976296"/>
            <a:ext cx="11739602" cy="528641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cs typeface="Times New Roman" pitchFamily="18" charset="0"/>
              </a:rPr>
              <a:t>Chaotic systems' unpredictability makes them ideal for encrypting large data like images and videos in Internet-connected robots.</a:t>
            </a:r>
          </a:p>
          <a:p>
            <a:pPr marL="0" indent="0" algn="just">
              <a:buNone/>
            </a:pPr>
            <a:endParaRPr lang="en-US" sz="2400" dirty="0">
              <a:cs typeface="Times New Roman" pitchFamily="18" charset="0"/>
            </a:endParaRPr>
          </a:p>
          <a:p>
            <a:pPr algn="just"/>
            <a:r>
              <a:rPr lang="en-US" sz="2400" dirty="0">
                <a:cs typeface="Times New Roman" pitchFamily="18" charset="0"/>
              </a:rPr>
              <a:t>A new lightweight encryption scheme utilizes two discrete-time chaotic maps (the "Cubic Map" and "Ricker's Population Model Map") for efficient encryption.</a:t>
            </a:r>
          </a:p>
          <a:p>
            <a:pPr marL="0" indent="0" algn="just">
              <a:buNone/>
            </a:pPr>
            <a:endParaRPr lang="en-US" sz="2400" dirty="0">
              <a:cs typeface="Times New Roman" pitchFamily="18" charset="0"/>
            </a:endParaRPr>
          </a:p>
          <a:p>
            <a:pPr algn="just"/>
            <a:r>
              <a:rPr lang="en-US" sz="2400" b="1" dirty="0">
                <a:cs typeface="Times New Roman" pitchFamily="18" charset="0"/>
              </a:rPr>
              <a:t>Keywords: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IN" sz="2400" dirty="0">
                <a:cs typeface="Times New Roman" pitchFamily="18" charset="0"/>
              </a:rPr>
              <a:t>Cryptography, Discrete-time Chaotic Map, Lightweight Encryption, Internet of Robotic Things (</a:t>
            </a:r>
            <a:r>
              <a:rPr lang="en-IN" sz="2400" dirty="0" err="1">
                <a:cs typeface="Times New Roman" pitchFamily="18" charset="0"/>
              </a:rPr>
              <a:t>IoRT</a:t>
            </a:r>
            <a:r>
              <a:rPr lang="en-IN" sz="2400" dirty="0">
                <a:cs typeface="Times New Roman" pitchFamily="18" charset="0"/>
              </a:rPr>
              <a:t>), Cryptanalysis, Hem Cubic Map, Ricker’s Population Map</a:t>
            </a:r>
            <a:r>
              <a:rPr lang="en-US" sz="2400" dirty="0">
                <a:cs typeface="Times New Roman" pitchFamily="18" charset="0"/>
              </a:rPr>
              <a:t>, Number of Pixels Change(NPCR),Unified Average Changing Intensity(UACI).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n-lt"/>
              </a:rPr>
              <a:t>Result</a:t>
            </a:r>
            <a:endParaRPr lang="en-IN" sz="3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A417DA-FEBA-5647-4970-703A5D92F9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09000"/>
            <a:ext cx="3240000" cy="3240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2DAC0B-E412-F06B-EA9C-90C64910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809000"/>
            <a:ext cx="3240000" cy="32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51FAFD-CABB-63C9-E7E4-999C792F3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809000"/>
            <a:ext cx="3240000" cy="32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A1B0AB-1B7F-02A5-F889-998D280A3F31}"/>
              </a:ext>
            </a:extLst>
          </p:cNvPr>
          <p:cNvSpPr txBox="1"/>
          <p:nvPr/>
        </p:nvSpPr>
        <p:spPr>
          <a:xfrm>
            <a:off x="695400" y="5589240"/>
            <a:ext cx="32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4B844-BD71-34CB-DF53-CB761DF039DC}"/>
              </a:ext>
            </a:extLst>
          </p:cNvPr>
          <p:cNvSpPr txBox="1"/>
          <p:nvPr/>
        </p:nvSpPr>
        <p:spPr>
          <a:xfrm>
            <a:off x="4655840" y="5589240"/>
            <a:ext cx="32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Cubic encrypted image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9593A-B7DC-F27F-174A-D5C09FB37049}"/>
              </a:ext>
            </a:extLst>
          </p:cNvPr>
          <p:cNvSpPr txBox="1"/>
          <p:nvPr/>
        </p:nvSpPr>
        <p:spPr>
          <a:xfrm>
            <a:off x="8690588" y="5589240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Ricker’s Horizontal encrypted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4389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+mn-lt"/>
              </a:rPr>
              <a:t>Result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B11BD-64BD-5F4D-489A-D800CE7B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09000"/>
            <a:ext cx="3240000" cy="32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A0412-1F09-F3F8-D1B0-2963C8F76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36" y="1809000"/>
            <a:ext cx="3240000" cy="32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76F062-078C-4E78-7D1C-391150D67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809000"/>
            <a:ext cx="324000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FD898A-7D64-0F5D-EB20-A6403D24B98E}"/>
              </a:ext>
            </a:extLst>
          </p:cNvPr>
          <p:cNvSpPr txBox="1"/>
          <p:nvPr/>
        </p:nvSpPr>
        <p:spPr>
          <a:xfrm>
            <a:off x="4619836" y="5569390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Ricker’s  Vertical decrypted image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184DB-2BC4-9565-74B6-709DE1D9084D}"/>
              </a:ext>
            </a:extLst>
          </p:cNvPr>
          <p:cNvSpPr txBox="1"/>
          <p:nvPr/>
        </p:nvSpPr>
        <p:spPr>
          <a:xfrm>
            <a:off x="623392" y="5569390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Ricker’s  Vertical encrypted image(Final encrypted)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F89E5-017D-4A5A-4DA4-F87257700C76}"/>
              </a:ext>
            </a:extLst>
          </p:cNvPr>
          <p:cNvSpPr txBox="1"/>
          <p:nvPr/>
        </p:nvSpPr>
        <p:spPr>
          <a:xfrm>
            <a:off x="8616280" y="5569390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Ricker’s  Horizontal decrypted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301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+mn-lt"/>
              </a:rPr>
              <a:t>Result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0CD5B-15CB-0393-3E96-A6C56E104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809000"/>
            <a:ext cx="3240000" cy="32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CAB0E-43F1-13E3-E8E9-7E090AED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809000"/>
            <a:ext cx="3240000" cy="32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F76435-E3E1-4A52-970E-450F2D2D3AD4}"/>
              </a:ext>
            </a:extLst>
          </p:cNvPr>
          <p:cNvSpPr txBox="1"/>
          <p:nvPr/>
        </p:nvSpPr>
        <p:spPr>
          <a:xfrm>
            <a:off x="1631504" y="5540234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Cubic decrypted image(Final decrypted)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DCF06-5B26-4C4B-A992-FB200A6B8B34}"/>
              </a:ext>
            </a:extLst>
          </p:cNvPr>
          <p:cNvSpPr txBox="1"/>
          <p:nvPr/>
        </p:nvSpPr>
        <p:spPr>
          <a:xfrm>
            <a:off x="7176120" y="5678733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908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4C71-FF28-FCF7-B787-9F0299DB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14300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Test &amp; Analysis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FA01-C481-0D4A-CF9C-B2D32CDCE9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F8C7C-1DCF-393B-A023-6B32404172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336" y="1257300"/>
            <a:ext cx="10363200" cy="457200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The following tests were performed to evaluate efficiency :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Correlation 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Entropy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Number Of Pixel Change Rate(NPCR)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cs typeface="Times New Roman" pitchFamily="18" charset="0"/>
              </a:rPr>
              <a:t>Unified Average Change Intensity(UACI)</a:t>
            </a:r>
          </a:p>
          <a:p>
            <a:pPr marL="891540" lvl="3" indent="-342900" algn="just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cs typeface="Times New Roman" pitchFamily="18" charset="0"/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2603621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Histogram Testing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76435-E3E1-4A52-970E-450F2D2D3AD4}"/>
              </a:ext>
            </a:extLst>
          </p:cNvPr>
          <p:cNvSpPr txBox="1"/>
          <p:nvPr/>
        </p:nvSpPr>
        <p:spPr>
          <a:xfrm>
            <a:off x="1703512" y="5605683"/>
            <a:ext cx="32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 Channel (Original)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DCF06-5B26-4C4B-A992-FB200A6B8B34}"/>
              </a:ext>
            </a:extLst>
          </p:cNvPr>
          <p:cNvSpPr txBox="1"/>
          <p:nvPr/>
        </p:nvSpPr>
        <p:spPr>
          <a:xfrm>
            <a:off x="7176120" y="5678733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Red Channel (Encrypted)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54A97-EF73-12D0-4BCE-8CCB1A6F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71" y="1802050"/>
            <a:ext cx="4140000" cy="3553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7958C-EDC7-CB76-6099-540F22A07C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802050"/>
            <a:ext cx="4409924" cy="35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3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Histogram Testing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76435-E3E1-4A52-970E-450F2D2D3AD4}"/>
              </a:ext>
            </a:extLst>
          </p:cNvPr>
          <p:cNvSpPr txBox="1"/>
          <p:nvPr/>
        </p:nvSpPr>
        <p:spPr>
          <a:xfrm>
            <a:off x="1631504" y="5540234"/>
            <a:ext cx="32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Channel (Original)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DCF06-5B26-4C4B-A992-FB200A6B8B34}"/>
              </a:ext>
            </a:extLst>
          </p:cNvPr>
          <p:cNvSpPr txBox="1"/>
          <p:nvPr/>
        </p:nvSpPr>
        <p:spPr>
          <a:xfrm>
            <a:off x="7176120" y="5584673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Blue Channel (Encrypted)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CE10B-7463-8967-14E6-F2BAA9B6CE9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04" y="1804007"/>
            <a:ext cx="4140000" cy="36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940E3-8D0E-A0CC-A26B-932C2DDA446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96" y="1895760"/>
            <a:ext cx="4140000" cy="35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Histogram Testing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76435-E3E1-4A52-970E-450F2D2D3AD4}"/>
              </a:ext>
            </a:extLst>
          </p:cNvPr>
          <p:cNvSpPr txBox="1"/>
          <p:nvPr/>
        </p:nvSpPr>
        <p:spPr>
          <a:xfrm>
            <a:off x="1631504" y="5540234"/>
            <a:ext cx="32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 Channel (Original)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DCF06-5B26-4C4B-A992-FB200A6B8B34}"/>
              </a:ext>
            </a:extLst>
          </p:cNvPr>
          <p:cNvSpPr txBox="1"/>
          <p:nvPr/>
        </p:nvSpPr>
        <p:spPr>
          <a:xfrm>
            <a:off x="7176120" y="5678733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Green Channel (Encrypted)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C3F2F-06C2-C9D9-4C3E-F2F65D46081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04" y="1629000"/>
            <a:ext cx="4140000" cy="36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80B91-2108-FA18-2391-82884CF98AD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98" y="1680607"/>
            <a:ext cx="4140000" cy="35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41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NPCR,UACI &amp; Entropy Testing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B50065-D297-EC96-C823-A00DA6AC8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48532"/>
              </p:ext>
            </p:extLst>
          </p:nvPr>
        </p:nvGraphicFramePr>
        <p:xfrm>
          <a:off x="499873" y="1772816"/>
          <a:ext cx="11152968" cy="3210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607">
                  <a:extLst>
                    <a:ext uri="{9D8B030D-6E8A-4147-A177-3AD203B41FA5}">
                      <a16:colId xmlns:a16="http://schemas.microsoft.com/office/drawing/2014/main" val="421102164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863262377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492974244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3409258826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4160547053"/>
                    </a:ext>
                  </a:extLst>
                </a:gridCol>
                <a:gridCol w="2088233">
                  <a:extLst>
                    <a:ext uri="{9D8B030D-6E8A-4147-A177-3AD203B41FA5}">
                      <a16:colId xmlns:a16="http://schemas.microsoft.com/office/drawing/2014/main" val="1625314373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Size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Channel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NPCR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UACI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Entropy</a:t>
                      </a:r>
                    </a:p>
                    <a:p>
                      <a:pPr algn="ctr"/>
                      <a:r>
                        <a:rPr lang="en-US" sz="1600" dirty="0"/>
                        <a:t>(Original)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Entropy</a:t>
                      </a:r>
                    </a:p>
                    <a:p>
                      <a:pPr algn="ctr"/>
                      <a:r>
                        <a:rPr lang="en-US" sz="1600" dirty="0"/>
                        <a:t>(Encrypted)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53913"/>
                  </a:ext>
                </a:extLst>
              </a:tr>
              <a:tr h="76218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99.60670471191406%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27.57409189261642%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6.968426919463017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7.999160255335854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28378"/>
                  </a:ext>
                </a:extLst>
              </a:tr>
              <a:tr h="749987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Green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99.59754943847656%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30.638421750536153%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7.594037882295092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7.999308460338932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91803"/>
                  </a:ext>
                </a:extLst>
              </a:tr>
              <a:tr h="76218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99.5941162109375%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33.077392578125%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7.253102328431045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7.999377270974322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17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189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Correlation Testing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B50065-D297-EC96-C823-A00DA6AC8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61336"/>
              </p:ext>
            </p:extLst>
          </p:nvPr>
        </p:nvGraphicFramePr>
        <p:xfrm>
          <a:off x="499873" y="1772816"/>
          <a:ext cx="11031727" cy="3210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21">
                  <a:extLst>
                    <a:ext uri="{9D8B030D-6E8A-4147-A177-3AD203B41FA5}">
                      <a16:colId xmlns:a16="http://schemas.microsoft.com/office/drawing/2014/main" val="4211021644"/>
                    </a:ext>
                  </a:extLst>
                </a:gridCol>
                <a:gridCol w="1935688">
                  <a:extLst>
                    <a:ext uri="{9D8B030D-6E8A-4147-A177-3AD203B41FA5}">
                      <a16:colId xmlns:a16="http://schemas.microsoft.com/office/drawing/2014/main" val="3863262377"/>
                    </a:ext>
                  </a:extLst>
                </a:gridCol>
                <a:gridCol w="3662978">
                  <a:extLst>
                    <a:ext uri="{9D8B030D-6E8A-4147-A177-3AD203B41FA5}">
                      <a16:colId xmlns:a16="http://schemas.microsoft.com/office/drawing/2014/main" val="3492974244"/>
                    </a:ext>
                  </a:extLst>
                </a:gridCol>
                <a:gridCol w="3985240">
                  <a:extLst>
                    <a:ext uri="{9D8B030D-6E8A-4147-A177-3AD203B41FA5}">
                      <a16:colId xmlns:a16="http://schemas.microsoft.com/office/drawing/2014/main" val="3409258826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Size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Channel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Vertical Correlation</a:t>
                      </a: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(original)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Vertical Correlation</a:t>
                      </a: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(Encrypted)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53913"/>
                  </a:ext>
                </a:extLst>
              </a:tr>
              <a:tr h="76218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0.9893149330433243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-0.002356294929376079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28378"/>
                  </a:ext>
                </a:extLst>
              </a:tr>
              <a:tr h="749987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Green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0.9824932655920957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0.0013853849166200962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91803"/>
                  </a:ext>
                </a:extLst>
              </a:tr>
              <a:tr h="76218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0.9576047473084145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-0.0002418198911871894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17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594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522-762E-10AE-9635-BB2C8CEF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03922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Correlation Testing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3CB12-9BA9-1298-DDE5-05F517AC7F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B50065-D297-EC96-C823-A00DA6AC8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60450"/>
              </p:ext>
            </p:extLst>
          </p:nvPr>
        </p:nvGraphicFramePr>
        <p:xfrm>
          <a:off x="499873" y="1772816"/>
          <a:ext cx="11031727" cy="3210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21">
                  <a:extLst>
                    <a:ext uri="{9D8B030D-6E8A-4147-A177-3AD203B41FA5}">
                      <a16:colId xmlns:a16="http://schemas.microsoft.com/office/drawing/2014/main" val="4211021644"/>
                    </a:ext>
                  </a:extLst>
                </a:gridCol>
                <a:gridCol w="1935688">
                  <a:extLst>
                    <a:ext uri="{9D8B030D-6E8A-4147-A177-3AD203B41FA5}">
                      <a16:colId xmlns:a16="http://schemas.microsoft.com/office/drawing/2014/main" val="3863262377"/>
                    </a:ext>
                  </a:extLst>
                </a:gridCol>
                <a:gridCol w="3662978">
                  <a:extLst>
                    <a:ext uri="{9D8B030D-6E8A-4147-A177-3AD203B41FA5}">
                      <a16:colId xmlns:a16="http://schemas.microsoft.com/office/drawing/2014/main" val="3492974244"/>
                    </a:ext>
                  </a:extLst>
                </a:gridCol>
                <a:gridCol w="3985240">
                  <a:extLst>
                    <a:ext uri="{9D8B030D-6E8A-4147-A177-3AD203B41FA5}">
                      <a16:colId xmlns:a16="http://schemas.microsoft.com/office/drawing/2014/main" val="3409258826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Size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</a:rPr>
                        <a:t>Channel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Horizontal Correlation</a:t>
                      </a: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(original)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b="1" kern="1200" dirty="0">
                        <a:solidFill>
                          <a:schemeClr val="lt1"/>
                        </a:solidFill>
                      </a:endParaRP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Horizontal Correlation</a:t>
                      </a:r>
                    </a:p>
                    <a:p>
                      <a:pPr marL="0" algn="ctr" rtl="0" eaLnBrk="1" latinLnBrk="0" hangingPunct="1"/>
                      <a:r>
                        <a:rPr kumimoji="0" lang="en-US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(Encrypted)</a:t>
                      </a:r>
                      <a:endParaRPr kumimoji="0" lang="en-IN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53913"/>
                  </a:ext>
                </a:extLst>
              </a:tr>
              <a:tr h="76218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0.9797731283414576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0.00029889143504534406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28378"/>
                  </a:ext>
                </a:extLst>
              </a:tr>
              <a:tr h="749987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Green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0.9690659450690449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9.348173976736638e-05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91803"/>
                  </a:ext>
                </a:extLst>
              </a:tr>
              <a:tr h="76218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endParaRPr kumimoji="0" lang="en-IN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0.9327410008602103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IN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9.988888632052652e-05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17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31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12" y="190500"/>
            <a:ext cx="9073008" cy="553210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INTRODUCTION</a:t>
            </a:r>
            <a:endParaRPr lang="en-IN" sz="3600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9212" y="743710"/>
            <a:ext cx="11733576" cy="48768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cs typeface="Times New Roman" pitchFamily="18" charset="0"/>
              </a:rPr>
              <a:t>Robotic devices' growing interconnectivity in diverse fields demands strong security protocols to protect sensitive information and maintain communication integrity.</a:t>
            </a:r>
          </a:p>
          <a:p>
            <a:pPr marL="0" indent="0" algn="just">
              <a:buFont typeface="Wingdings 2"/>
              <a:buNone/>
            </a:pPr>
            <a:endParaRPr lang="en-US" sz="2400" dirty="0">
              <a:cs typeface="Times New Roman" pitchFamily="18" charset="0"/>
            </a:endParaRPr>
          </a:p>
          <a:p>
            <a:pPr algn="just"/>
            <a:r>
              <a:rPr lang="en-US" sz="2400" dirty="0">
                <a:cs typeface="Times New Roman" pitchFamily="18" charset="0"/>
              </a:rPr>
              <a:t>Traditional encryption techniques are not suitable for robotic networks due to their high computational overhead and resource demands.</a:t>
            </a:r>
          </a:p>
          <a:p>
            <a:pPr marL="0" indent="0" algn="just">
              <a:buFont typeface="Wingdings 2"/>
              <a:buNone/>
            </a:pPr>
            <a:endParaRPr lang="en-US" sz="2400" dirty="0">
              <a:cs typeface="Times New Roman" pitchFamily="18" charset="0"/>
            </a:endParaRPr>
          </a:p>
          <a:p>
            <a:pPr algn="just"/>
            <a:r>
              <a:rPr lang="en-US" sz="2400" dirty="0">
                <a:cs typeface="Times New Roman" pitchFamily="18" charset="0"/>
              </a:rPr>
              <a:t>Implementing discrete-time chaotic maps offers a lightweight and efficient solution to address the security challenges within the Internet of Robotic Things.</a:t>
            </a:r>
          </a:p>
          <a:p>
            <a:pPr marL="0" indent="0" algn="just">
              <a:buNone/>
            </a:pPr>
            <a:endParaRPr lang="en-IN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33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78582"/>
            <a:ext cx="9429320" cy="51411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CONCLUSION</a:t>
            </a:r>
            <a:endParaRPr lang="en-IN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5072" y="692696"/>
            <a:ext cx="11521280" cy="469970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Provides a streamlined encryption mechanism designed for robotic systems </a:t>
            </a:r>
            <a:r>
              <a:rPr lang="en-US" dirty="0">
                <a:cs typeface="Times New Roman" pitchFamily="18" charset="0"/>
              </a:rPr>
              <a:t>to enhance the efficiency of encrypting large-scale data.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Offers a versatile solution to challenges posed by the dynamic and heterogeneous nature of robotic networks.</a:t>
            </a:r>
            <a:endParaRPr lang="en-GB" dirty="0"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dirty="0"/>
              <a:t>Analyses decrypted images using correlation, NPCR, UACI, and entropy tests to measure the quality.</a:t>
            </a:r>
            <a:endParaRPr lang="en-IN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6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10172"/>
            <a:ext cx="9181718" cy="73819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REFERENCES</a:t>
            </a:r>
            <a:endParaRPr lang="en-IN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2297" y="959844"/>
            <a:ext cx="11687406" cy="5095896"/>
          </a:xfrm>
        </p:spPr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GB" sz="3100" b="1" dirty="0">
                <a:solidFill>
                  <a:schemeClr val="accent1"/>
                </a:solidFill>
                <a:cs typeface="Times New Roman" pitchFamily="18" charset="0"/>
              </a:rPr>
              <a:t>1</a:t>
            </a:r>
            <a:r>
              <a:rPr lang="en-GB" sz="3100" dirty="0">
                <a:cs typeface="Times New Roman" pitchFamily="18" charset="0"/>
              </a:rPr>
              <a:t>. </a:t>
            </a:r>
            <a:r>
              <a:rPr lang="en-US" sz="3200" dirty="0">
                <a:cs typeface="Times New Roman" pitchFamily="18" charset="0"/>
              </a:rPr>
              <a:t>Harun Emre Kiran, Akif </a:t>
            </a:r>
            <a:r>
              <a:rPr lang="en-US" sz="3200" dirty="0" err="1">
                <a:cs typeface="Times New Roman" pitchFamily="18" charset="0"/>
              </a:rPr>
              <a:t>Akgul</a:t>
            </a:r>
            <a:r>
              <a:rPr lang="en-US" sz="3200" dirty="0">
                <a:cs typeface="Times New Roman" pitchFamily="18" charset="0"/>
              </a:rPr>
              <a:t>, </a:t>
            </a:r>
            <a:r>
              <a:rPr lang="en-US" sz="3200" dirty="0" err="1">
                <a:cs typeface="Times New Roman" pitchFamily="18" charset="0"/>
              </a:rPr>
              <a:t>Oktay</a:t>
            </a: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3200" dirty="0" err="1">
                <a:cs typeface="Times New Roman" pitchFamily="18" charset="0"/>
              </a:rPr>
              <a:t>Yildiz</a:t>
            </a:r>
            <a:r>
              <a:rPr lang="en-US" sz="3200" dirty="0">
                <a:cs typeface="Times New Roman" pitchFamily="18" charset="0"/>
              </a:rPr>
              <a:t>, Emre Deniz ,</a:t>
            </a:r>
          </a:p>
          <a:p>
            <a:pPr algn="just">
              <a:buNone/>
            </a:pPr>
            <a:r>
              <a:rPr lang="en-US" sz="3200" dirty="0">
                <a:cs typeface="Times New Roman" pitchFamily="18" charset="0"/>
              </a:rPr>
              <a:t> "Lightweight encryption mechanism with discrete-time chaotic maps for Internet of Robotic Things", ScienceDirect , </a:t>
            </a:r>
            <a:r>
              <a:rPr lang="en-US" sz="3200" dirty="0" err="1">
                <a:cs typeface="Times New Roman" pitchFamily="18" charset="0"/>
              </a:rPr>
              <a:t>Integration,Volume</a:t>
            </a:r>
            <a:r>
              <a:rPr lang="en-US" sz="3200" dirty="0">
                <a:cs typeface="Times New Roman" pitchFamily="18" charset="0"/>
              </a:rPr>
              <a:t> 93, ISSN 0167-9260, 102047, 2023.</a:t>
            </a:r>
            <a:endParaRPr lang="en-US" sz="3200" dirty="0">
              <a:solidFill>
                <a:srgbClr val="2E2E2E"/>
              </a:solidFill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endParaRPr lang="en-US" sz="3100" dirty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GB" sz="3100" b="1" dirty="0">
                <a:solidFill>
                  <a:schemeClr val="accent1"/>
                </a:solidFill>
                <a:cs typeface="Times New Roman" pitchFamily="18" charset="0"/>
              </a:rPr>
              <a:t>2</a:t>
            </a:r>
            <a:r>
              <a:rPr lang="en-GB" sz="3100" dirty="0">
                <a:cs typeface="Times New Roman" pitchFamily="18" charset="0"/>
              </a:rPr>
              <a:t>. </a:t>
            </a:r>
            <a:r>
              <a:rPr lang="en-IN" sz="3100" dirty="0">
                <a:cs typeface="Times New Roman" pitchFamily="18" charset="0"/>
              </a:rPr>
              <a:t>H.M. </a:t>
            </a:r>
            <a:r>
              <a:rPr lang="en-IN" sz="3100" dirty="0" err="1">
                <a:cs typeface="Times New Roman" pitchFamily="18" charset="0"/>
              </a:rPr>
              <a:t>Elhosany</a:t>
            </a:r>
            <a:r>
              <a:rPr lang="en-IN" sz="3100" dirty="0">
                <a:cs typeface="Times New Roman" pitchFamily="18" charset="0"/>
              </a:rPr>
              <a:t>, H.E. </a:t>
            </a:r>
            <a:r>
              <a:rPr lang="en-IN" sz="3100" dirty="0" err="1">
                <a:cs typeface="Times New Roman" pitchFamily="18" charset="0"/>
              </a:rPr>
              <a:t>Hossin</a:t>
            </a:r>
            <a:r>
              <a:rPr lang="en-IN" sz="3100" dirty="0">
                <a:cs typeface="Times New Roman" pitchFamily="18" charset="0"/>
              </a:rPr>
              <a:t>, H.B. </a:t>
            </a:r>
            <a:r>
              <a:rPr lang="en-IN" sz="3100" dirty="0" err="1">
                <a:cs typeface="Times New Roman" pitchFamily="18" charset="0"/>
              </a:rPr>
              <a:t>Kazemian</a:t>
            </a:r>
            <a:r>
              <a:rPr lang="en-IN" sz="3100" dirty="0">
                <a:cs typeface="Times New Roman" pitchFamily="18" charset="0"/>
              </a:rPr>
              <a:t>, O.S. </a:t>
            </a:r>
            <a:r>
              <a:rPr lang="en-IN" sz="3100" dirty="0" err="1">
                <a:cs typeface="Times New Roman" pitchFamily="18" charset="0"/>
              </a:rPr>
              <a:t>Faragallah</a:t>
            </a:r>
            <a:r>
              <a:rPr lang="en-IN" sz="3100" dirty="0">
                <a:cs typeface="Times New Roman" pitchFamily="18" charset="0"/>
              </a:rPr>
              <a:t>, “Chaotic encryption of images in the fractional Fourier transform domain using different modes of operation” , in: 2012 29th National Radio Science Conference (NRSC), IEEE, 2012, pp. 223–235</a:t>
            </a:r>
            <a:r>
              <a:rPr lang="en-GB" sz="3100" dirty="0"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pt-BR" sz="3100" dirty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GB" sz="3100" b="1" dirty="0">
                <a:solidFill>
                  <a:schemeClr val="accent1"/>
                </a:solidFill>
                <a:cs typeface="Times New Roman" pitchFamily="18" charset="0"/>
              </a:rPr>
              <a:t>3</a:t>
            </a:r>
            <a:r>
              <a:rPr lang="en-GB" sz="3100" dirty="0">
                <a:cs typeface="Times New Roman" pitchFamily="18" charset="0"/>
              </a:rPr>
              <a:t>. </a:t>
            </a:r>
            <a:r>
              <a:rPr lang="en-IN" sz="3100" dirty="0"/>
              <a:t>A. </a:t>
            </a:r>
            <a:r>
              <a:rPr lang="en-IN" sz="3100" dirty="0" err="1"/>
              <a:t>Pourjabbar</a:t>
            </a:r>
            <a:r>
              <a:rPr lang="en-IN" sz="3100" dirty="0"/>
              <a:t> Kari, A. </a:t>
            </a:r>
            <a:r>
              <a:rPr lang="en-IN" sz="3100" dirty="0" err="1"/>
              <a:t>Habibizad</a:t>
            </a:r>
            <a:r>
              <a:rPr lang="en-IN" sz="3100" dirty="0"/>
              <a:t> Navin, A.M. </a:t>
            </a:r>
            <a:r>
              <a:rPr lang="en-IN" sz="3100" dirty="0" err="1"/>
              <a:t>Bidgoli</a:t>
            </a:r>
            <a:r>
              <a:rPr lang="en-IN" sz="3100" dirty="0"/>
              <a:t>, M. </a:t>
            </a:r>
            <a:r>
              <a:rPr lang="en-IN" sz="3100" dirty="0" err="1"/>
              <a:t>Mirnia</a:t>
            </a:r>
            <a:r>
              <a:rPr lang="en-IN" sz="3100" dirty="0"/>
              <a:t>, “A new image encryption scheme based on hybrid chaotic maps” , Multimedia Tools Appl. 80 (2) (2021) 2753–2772</a:t>
            </a:r>
            <a:r>
              <a:rPr lang="pt-BR" sz="3100" dirty="0"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pt-BR" sz="3100" dirty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3100" dirty="0">
                <a:solidFill>
                  <a:schemeClr val="accent1"/>
                </a:solidFill>
              </a:rPr>
              <a:t>4</a:t>
            </a:r>
            <a:r>
              <a:rPr lang="en-US" sz="3100" b="1" dirty="0">
                <a:solidFill>
                  <a:schemeClr val="accent1"/>
                </a:solidFill>
                <a:cs typeface="Times New Roman" pitchFamily="18" charset="0"/>
              </a:rPr>
              <a:t>.</a:t>
            </a:r>
            <a:r>
              <a:rPr lang="en-US" sz="3100" dirty="0"/>
              <a:t> M.Z. </a:t>
            </a:r>
            <a:r>
              <a:rPr lang="en-US" sz="3100" dirty="0" err="1"/>
              <a:t>Talhaoui</a:t>
            </a:r>
            <a:r>
              <a:rPr lang="en-US" sz="3100" dirty="0"/>
              <a:t>, X. Wang, A. </a:t>
            </a:r>
            <a:r>
              <a:rPr lang="en-US" sz="3100" dirty="0" err="1"/>
              <a:t>Talhaoui</a:t>
            </a:r>
            <a:r>
              <a:rPr lang="en-US" sz="3100" dirty="0"/>
              <a:t>, “A new one-dimensional chaotic map and its application in a novel permutation-less image encryption scheme” , Visual Computer 37 (7) (2021) 1757–1768</a:t>
            </a:r>
            <a:r>
              <a:rPr lang="en-GB" sz="3100" dirty="0"/>
              <a:t> </a:t>
            </a:r>
            <a:endParaRPr lang="en-US" sz="3100" dirty="0"/>
          </a:p>
          <a:p>
            <a:pPr>
              <a:buNone/>
            </a:pPr>
            <a:endParaRPr lang="en-IN" b="1" dirty="0">
              <a:highlight>
                <a:srgbClr val="FFFF00"/>
              </a:highlight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26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F0A5C-EAB4-4671-919F-1180FA846E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0960" y="1785926"/>
            <a:ext cx="11313452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1900" dirty="0">
                <a:solidFill>
                  <a:srgbClr val="0070C0"/>
                </a:solidFill>
              </a:rPr>
              <a:t>    </a:t>
            </a:r>
            <a:r>
              <a:rPr lang="en-IN" sz="11900" dirty="0">
                <a:solidFill>
                  <a:srgbClr val="001D58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94120-32A0-45E0-8F45-E935E16C53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92741"/>
            <a:ext cx="9311736" cy="57420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656" y="764704"/>
            <a:ext cx="11543984" cy="48768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cs typeface="Times New Roman" pitchFamily="18" charset="0"/>
              </a:rPr>
              <a:t>To develop a lightweight encryption mechanism designed for IoRT environments.</a:t>
            </a:r>
          </a:p>
          <a:p>
            <a:pPr marL="0" indent="0" algn="just">
              <a:buNone/>
            </a:pPr>
            <a:endParaRPr lang="en-US" sz="2400" dirty="0">
              <a:cs typeface="Times New Roman" pitchFamily="18" charset="0"/>
            </a:endParaRPr>
          </a:p>
          <a:p>
            <a:pPr algn="just"/>
            <a:r>
              <a:rPr lang="en-US" sz="2400" dirty="0">
                <a:cs typeface="Times New Roman" pitchFamily="18" charset="0"/>
              </a:rPr>
              <a:t>To validate the effectiveness, feasibility, and suitability of the proposed mechanism for practical deployment in IoRT applications.</a:t>
            </a:r>
          </a:p>
          <a:p>
            <a:pPr marL="0" indent="0" algn="just">
              <a:buNone/>
            </a:pPr>
            <a:endParaRPr lang="en-US" sz="2400" dirty="0">
              <a:cs typeface="Times New Roman" pitchFamily="18" charset="0"/>
            </a:endParaRPr>
          </a:p>
          <a:p>
            <a:pPr algn="just"/>
            <a:r>
              <a:rPr lang="en-US" sz="2400" dirty="0">
                <a:cs typeface="Times New Roman" pitchFamily="18" charset="0"/>
              </a:rPr>
              <a:t>To provide a scalable solution that can meet the unique requirements of Internet-enabled robotic networks.</a:t>
            </a:r>
            <a:endParaRPr lang="en-US" sz="2400" dirty="0">
              <a:cs typeface="Times New Roman" pitchFamily="18" charset="0"/>
              <a:sym typeface="Times New Roman"/>
            </a:endParaRPr>
          </a:p>
          <a:p>
            <a:pPr marL="0" indent="0" algn="just">
              <a:buNone/>
            </a:pPr>
            <a:endParaRPr lang="en-IN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90500"/>
            <a:ext cx="10549088" cy="60007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BASE PAPER</a:t>
            </a:r>
            <a:endParaRPr lang="en-IN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75370" y="790576"/>
            <a:ext cx="11641260" cy="442915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800" dirty="0">
                <a:latin typeface="Century Schoolbook" pitchFamily="18" charset="0"/>
                <a:cs typeface="Times New Roman" pitchFamily="18" charset="0"/>
              </a:rPr>
              <a:t> 		</a:t>
            </a:r>
            <a:r>
              <a:rPr lang="en-US" sz="2400" dirty="0">
                <a:cs typeface="Times New Roman" pitchFamily="18" charset="0"/>
              </a:rPr>
              <a:t>Harun Emre Kiran, Akif </a:t>
            </a:r>
            <a:r>
              <a:rPr lang="en-US" sz="2400" dirty="0" err="1">
                <a:cs typeface="Times New Roman" pitchFamily="18" charset="0"/>
              </a:rPr>
              <a:t>Akgul</a:t>
            </a:r>
            <a:r>
              <a:rPr lang="en-US" sz="2400" dirty="0">
                <a:cs typeface="Times New Roman" pitchFamily="18" charset="0"/>
              </a:rPr>
              <a:t>, </a:t>
            </a:r>
            <a:r>
              <a:rPr lang="en-US" sz="2400" dirty="0" err="1">
                <a:cs typeface="Times New Roman" pitchFamily="18" charset="0"/>
              </a:rPr>
              <a:t>Oktay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Yildiz</a:t>
            </a:r>
            <a:r>
              <a:rPr lang="en-US" sz="2400" dirty="0">
                <a:cs typeface="Times New Roman" pitchFamily="18" charset="0"/>
              </a:rPr>
              <a:t>, Emre </a:t>
            </a:r>
            <a:r>
              <a:rPr lang="en-US" sz="2400" dirty="0" err="1">
                <a:cs typeface="Times New Roman" pitchFamily="18" charset="0"/>
              </a:rPr>
              <a:t>Deniz,"Lightweight</a:t>
            </a:r>
            <a:r>
              <a:rPr lang="en-US" sz="2400" dirty="0">
                <a:cs typeface="Times New Roman" pitchFamily="18" charset="0"/>
              </a:rPr>
              <a:t> encryption mechanism with discrete-time chaotic maps for Internet of Robotic Things", ScienceDirect, </a:t>
            </a:r>
            <a:r>
              <a:rPr lang="en-US" sz="2400" dirty="0" err="1">
                <a:cs typeface="Times New Roman" pitchFamily="18" charset="0"/>
              </a:rPr>
              <a:t>Integration,Volume</a:t>
            </a:r>
            <a:r>
              <a:rPr lang="en-US" sz="2400" dirty="0">
                <a:cs typeface="Times New Roman" pitchFamily="18" charset="0"/>
              </a:rPr>
              <a:t> 93, ISSN 0167-9260, 102047, 2023.</a:t>
            </a:r>
            <a:endParaRPr lang="en-US" sz="2400" dirty="0">
              <a:solidFill>
                <a:srgbClr val="2E2E2E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303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62" y="219133"/>
            <a:ext cx="10691964" cy="642940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PROBLEM STATEMENT</a:t>
            </a:r>
            <a:endParaRPr lang="en-IN" sz="3600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8CF2681-2BC3-443A-9A5A-EB4BCC3F3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5072" y="862073"/>
            <a:ext cx="11733576" cy="421484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800" dirty="0">
                <a:latin typeface="Century Schoolbook" pitchFamily="18" charset="0"/>
              </a:rPr>
              <a:t>  		</a:t>
            </a:r>
            <a:r>
              <a:rPr lang="en-US" sz="2400" dirty="0">
                <a:cs typeface="Times New Roman" pitchFamily="18" charset="0"/>
              </a:rPr>
              <a:t>To develop an efficient encryption approach using Discrete-Time Chaotic Maps for securing the Internet of Robotic Things.</a:t>
            </a:r>
            <a:endParaRPr lang="en-IN" sz="2400" dirty="0"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latin typeface="Century Schoolbook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2800" dirty="0">
              <a:solidFill>
                <a:srgbClr val="2E2E2E"/>
              </a:solidFill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2E2E2E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141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190500"/>
            <a:ext cx="9289032" cy="574204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LITERATURE SURVEY</a:t>
            </a:r>
            <a:r>
              <a:rPr lang="en-US" altLang="en-US" sz="3600" b="1" dirty="0">
                <a:solidFill>
                  <a:srgbClr val="001D58"/>
                </a:solidFill>
                <a:latin typeface="+mn-lt"/>
              </a:rPr>
              <a:t> </a:t>
            </a:r>
            <a:endParaRPr lang="en-IN" sz="3600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6028692"/>
              </p:ext>
            </p:extLst>
          </p:nvPr>
        </p:nvGraphicFramePr>
        <p:xfrm>
          <a:off x="195072" y="980728"/>
          <a:ext cx="11733576" cy="4945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6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25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AUTHOR</a:t>
                      </a:r>
                      <a:endParaRPr lang="en-US" sz="1400" b="1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APPROACH DESCRIPTION AND ACHIEVEMENTS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LIMITATIONS/OBSERVATION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613">
                <a:tc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  <a:p>
                      <a:pPr algn="just" rtl="0"/>
                      <a:r>
                        <a:rPr lang="en-US" sz="1400" dirty="0">
                          <a:cs typeface="Times New Roman" pitchFamily="18" charset="0"/>
                        </a:rPr>
                        <a:t>Harun Emre </a:t>
                      </a:r>
                      <a:r>
                        <a:rPr lang="en-US" sz="1400" dirty="0" err="1">
                          <a:cs typeface="Times New Roman" pitchFamily="18" charset="0"/>
                        </a:rPr>
                        <a:t>Kiran,Akif</a:t>
                      </a:r>
                      <a:r>
                        <a:rPr lang="en-US" sz="1400" dirty="0"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cs typeface="Times New Roman" pitchFamily="18" charset="0"/>
                        </a:rPr>
                        <a:t>Afgul</a:t>
                      </a:r>
                      <a:r>
                        <a:rPr lang="en-US" sz="1400" dirty="0">
                          <a:cs typeface="Times New Roman" pitchFamily="18" charset="0"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rtl="0" eaLnBrk="1" latinLnBrk="0" hangingPunct="1"/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Lightweight encryption mechanism with discrete-time chaotic maps for Internet of Robotic Things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lightweight encryption mechanism utilizing discrete-time chaotic maps designed for securing communication within the Internet of Robotic Things (IoRT) environments.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Focuses on enhancing security and efficiently operating on resource-constrained robotic devices.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Outperforms existing systems by 15 times in 256 × 256 images and by 6 times in 512 × 512 images.</a:t>
                      </a: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>
                        <a:buFont typeface="Arial" pitchFamily="34" charset="0"/>
                        <a:buChar char="•"/>
                      </a:pPr>
                      <a:r>
                        <a:rPr kumimoji="0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 between security and computational efficiency in highly dynamic </a:t>
                      </a:r>
                      <a:r>
                        <a:rPr kumimoji="0"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IoRT</a:t>
                      </a:r>
                      <a:r>
                        <a:rPr kumimoji="0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environments</a:t>
                      </a: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2023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057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H.M. </a:t>
                      </a:r>
                      <a:r>
                        <a:rPr lang="en-IN" sz="1400" dirty="0" err="1"/>
                        <a:t>Elhosany</a:t>
                      </a:r>
                      <a:r>
                        <a:rPr lang="en-IN" sz="1400" dirty="0"/>
                        <a:t>, O.S. </a:t>
                      </a:r>
                      <a:r>
                        <a:rPr lang="en-IN" sz="1400" dirty="0" err="1"/>
                        <a:t>Faragallah</a:t>
                      </a:r>
                      <a:r>
                        <a:rPr lang="en-IN" sz="140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Chaotic encryption of images in the fractional Fourier transform domain using different modes of operation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Implements 2-D chaotic Baker map integrated with Fractional Fourier Transform for encrypting digital images.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Employs Cipher Block Chain, Cipher Feed-Back, and Output Feed-Back, with the Initialization Vector serving as the primary key.</a:t>
                      </a: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Times New Roman"/>
                        </a:rPr>
                        <a:t>Higher computational complexity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Times New Roman"/>
                      </a:endParaRPr>
                    </a:p>
                    <a:p>
                      <a:pPr marL="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Times New Roman"/>
                        </a:rPr>
                        <a:t> Increased vulnerability to noise</a:t>
                      </a:r>
                      <a:endParaRPr kumimoji="0"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2013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0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B81D-197E-4AAA-8BFA-F501AC1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54058"/>
            <a:ext cx="10406212" cy="594419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  <a:cs typeface="Times New Roman" pitchFamily="18" charset="0"/>
              </a:rPr>
              <a:t> </a:t>
            </a:r>
            <a:r>
              <a:rPr lang="en-GB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LITERATURE SURVEY</a:t>
            </a:r>
            <a:r>
              <a:rPr lang="en-US" altLang="en-US" sz="3600" b="1" dirty="0">
                <a:solidFill>
                  <a:srgbClr val="001D58"/>
                </a:solidFill>
                <a:latin typeface="+mn-lt"/>
              </a:rPr>
              <a:t> </a:t>
            </a:r>
            <a:r>
              <a:rPr lang="en-GB" sz="3600" b="1" dirty="0">
                <a:solidFill>
                  <a:srgbClr val="001D58"/>
                </a:solidFill>
                <a:latin typeface="+mn-lt"/>
                <a:cs typeface="Times New Roman" pitchFamily="18" charset="0"/>
              </a:rPr>
              <a:t>(Cond..)</a:t>
            </a:r>
            <a:r>
              <a:rPr lang="en-US" altLang="en-US" sz="3600" b="1" dirty="0">
                <a:solidFill>
                  <a:srgbClr val="001D58"/>
                </a:solidFill>
                <a:latin typeface="+mn-lt"/>
              </a:rPr>
              <a:t> </a:t>
            </a:r>
            <a:endParaRPr lang="en-IN" sz="3600" b="1" dirty="0">
              <a:solidFill>
                <a:srgbClr val="001D58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7019-97B6-473F-9636-1A18565AA7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072" y="6210300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45791579"/>
              </p:ext>
            </p:extLst>
          </p:nvPr>
        </p:nvGraphicFramePr>
        <p:xfrm>
          <a:off x="263817" y="1061518"/>
          <a:ext cx="11686317" cy="4824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3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6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4597">
                <a:tc>
                  <a:txBody>
                    <a:bodyPr/>
                    <a:lstStyle/>
                    <a:p>
                      <a:r>
                        <a:rPr lang="en-IN" sz="1400" b="1" dirty="0"/>
                        <a:t>AUTHOR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TITLE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APPROACH DESCRIPTION AND ACHIEVEMENTS 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LIMITATION/OBSERVATION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40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Pourjabbar</a:t>
                      </a:r>
                      <a:r>
                        <a:rPr lang="en-IN" sz="1400" dirty="0"/>
                        <a:t> Kari</a:t>
                      </a: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US" sz="1400" dirty="0"/>
                    </a:p>
                    <a:p>
                      <a:pPr algn="just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new image encryption scheme based on hybrid chaotic maps 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Combines Discrete Wavelet Transform (DWT) with chaotic maps for permutation and diffusion</a:t>
                      </a:r>
                      <a:r>
                        <a:rPr kumimoji="0"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Offers low residual intelligibility, sensitivity, and strong security performance.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Effectiveness against common attacks.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ym typeface="Times New Roman"/>
                        </a:rPr>
                        <a:t>Does not sufficiently consider the complexity and security needs of specific applications</a:t>
                      </a:r>
                      <a:r>
                        <a:rPr kumimoji="0"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just" rtl="0">
                        <a:buFont typeface="Arial" pitchFamily="34" charset="0"/>
                        <a:buNone/>
                      </a:pP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2020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53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M.Z. </a:t>
                      </a:r>
                      <a:r>
                        <a:rPr lang="en-US" sz="1400" dirty="0" err="1"/>
                        <a:t>Talhaoui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 new one-dimensional chaotic map and its application in a novel permutation-less image encryption scheme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Implements one - dimensional cosine fractional chaotic map.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Emphasizes chaotic behavior, and heightened sensitivity to initial conditions.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Develops a rapid image encryption method, employing a permutation-less design for enhanced speed</a:t>
                      </a:r>
                      <a:r>
                        <a:rPr kumimoji="0"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Times New Roman"/>
                        </a:rPr>
                        <a:t>Suffers from limited randomness due to its deterministic nature.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2020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02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3039</TotalTime>
  <Words>1673</Words>
  <Application>Microsoft Office PowerPoint</Application>
  <PresentationFormat>Widescreen</PresentationFormat>
  <Paragraphs>345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Century Schoolbook</vt:lpstr>
      <vt:lpstr>Google Sans</vt:lpstr>
      <vt:lpstr>Palatino Linotype</vt:lpstr>
      <vt:lpstr>Times New Roman</vt:lpstr>
      <vt:lpstr>Wingdings</vt:lpstr>
      <vt:lpstr>Wingdings 2</vt:lpstr>
      <vt:lpstr>Equity</vt:lpstr>
      <vt:lpstr>PowerPoint Presentation</vt:lpstr>
      <vt:lpstr>LAYOUT OF THIS PRESENTATION</vt:lpstr>
      <vt:lpstr>ABSTRACT</vt:lpstr>
      <vt:lpstr>INTRODUCTION</vt:lpstr>
      <vt:lpstr>OBJECTIVE</vt:lpstr>
      <vt:lpstr>BASE PAPER</vt:lpstr>
      <vt:lpstr>PROBLEM STATEMENT</vt:lpstr>
      <vt:lpstr>LITERATURE SURVEY </vt:lpstr>
      <vt:lpstr> LITERATURE SURVEY (Cond..) </vt:lpstr>
      <vt:lpstr>Algorithms </vt:lpstr>
      <vt:lpstr>PROPOSED TECHNIQUE</vt:lpstr>
      <vt:lpstr>MODULES</vt:lpstr>
      <vt:lpstr>MODULES</vt:lpstr>
      <vt:lpstr>Module 1: Pseudo Random Number Generator  Module (PRNG)</vt:lpstr>
      <vt:lpstr>Module 2:  Encryption and Decryption Module</vt:lpstr>
      <vt:lpstr>Module 3: Split And Merge Module</vt:lpstr>
      <vt:lpstr>Module 4: Accuracy And Efficiency Module </vt:lpstr>
      <vt:lpstr>CUBIC MAP DIAGRAMS</vt:lpstr>
      <vt:lpstr>BIFURICATION DIAGRAM</vt:lpstr>
      <vt:lpstr>TIME SERIES</vt:lpstr>
      <vt:lpstr>MAP FUNCTION</vt:lpstr>
      <vt:lpstr>LYAPUNOV EXPONENT</vt:lpstr>
      <vt:lpstr>RICKER’S POPULATION MODEL  DIAGRAMS</vt:lpstr>
      <vt:lpstr>BIFURICATION DIAGRAM</vt:lpstr>
      <vt:lpstr>TIME SERIES</vt:lpstr>
      <vt:lpstr>MAP FUNCTION</vt:lpstr>
      <vt:lpstr>LYAPUNOV EXPONENT</vt:lpstr>
      <vt:lpstr>PowerPoint Presentation</vt:lpstr>
      <vt:lpstr>PowerPoint Presentation</vt:lpstr>
      <vt:lpstr>Result</vt:lpstr>
      <vt:lpstr>Result</vt:lpstr>
      <vt:lpstr>Result</vt:lpstr>
      <vt:lpstr>Test &amp; Analysis</vt:lpstr>
      <vt:lpstr>Histogram Testing</vt:lpstr>
      <vt:lpstr>Histogram Testing</vt:lpstr>
      <vt:lpstr>Histogram Testing</vt:lpstr>
      <vt:lpstr>NPCR,UACI &amp; Entropy Testing</vt:lpstr>
      <vt:lpstr>Correlation Testing</vt:lpstr>
      <vt:lpstr>Correlation Testing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ADT</dc:title>
  <dc:creator>Admin</dc:creator>
  <cp:lastModifiedBy>hp laptop</cp:lastModifiedBy>
  <cp:revision>497</cp:revision>
  <dcterms:created xsi:type="dcterms:W3CDTF">2019-07-08T09:48:30Z</dcterms:created>
  <dcterms:modified xsi:type="dcterms:W3CDTF">2024-07-13T18:17:08Z</dcterms:modified>
</cp:coreProperties>
</file>